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301" r:id="rId3"/>
    <p:sldId id="374" r:id="rId4"/>
    <p:sldId id="439" r:id="rId5"/>
    <p:sldId id="440" r:id="rId6"/>
    <p:sldId id="375" r:id="rId7"/>
    <p:sldId id="417" r:id="rId8"/>
    <p:sldId id="418" r:id="rId9"/>
    <p:sldId id="419" r:id="rId10"/>
    <p:sldId id="420" r:id="rId11"/>
    <p:sldId id="421" r:id="rId12"/>
    <p:sldId id="422" r:id="rId13"/>
    <p:sldId id="435" r:id="rId14"/>
    <p:sldId id="434" r:id="rId15"/>
    <p:sldId id="433" r:id="rId16"/>
    <p:sldId id="436" r:id="rId17"/>
    <p:sldId id="437" r:id="rId18"/>
    <p:sldId id="438" r:id="rId19"/>
    <p:sldId id="427" r:id="rId20"/>
    <p:sldId id="423" r:id="rId21"/>
    <p:sldId id="424" r:id="rId22"/>
    <p:sldId id="425" r:id="rId23"/>
    <p:sldId id="426" r:id="rId24"/>
    <p:sldId id="376" r:id="rId25"/>
    <p:sldId id="378" r:id="rId26"/>
    <p:sldId id="377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428" r:id="rId41"/>
    <p:sldId id="429" r:id="rId42"/>
    <p:sldId id="432" r:id="rId43"/>
    <p:sldId id="430" r:id="rId44"/>
    <p:sldId id="431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y Griffin" initials="CG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305"/>
    <a:srgbClr val="990000"/>
    <a:srgbClr val="993300"/>
    <a:srgbClr val="33CCCC"/>
    <a:srgbClr val="FF99FF"/>
    <a:srgbClr val="CC3399"/>
    <a:srgbClr val="C54BAE"/>
    <a:srgbClr val="F3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D3C25-76C4-5187-383D-1DAF79553404}" v="46" dt="2019-09-14T15:34:31.883"/>
    <p1510:client id="{58AB080C-C97E-B4DF-1486-89FACF90DEFE}" v="79" dt="2019-09-14T15:31:39.986"/>
    <p1510:client id="{CA5CDDF7-11E6-9004-7772-F091F3200A3D}" v="215" dt="2019-09-14T16:10:06.161"/>
    <p1510:client id="{0B9120B8-14BA-46D3-BC6B-4FAAF2024E49}" v="7" dt="2019-09-14T22:25:26.4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66863" autoAdjust="0"/>
  </p:normalViewPr>
  <p:slideViewPr>
    <p:cSldViewPr snapToGrid="0">
      <p:cViewPr varScale="1">
        <p:scale>
          <a:sx n="130" d="100"/>
          <a:sy n="130" d="100"/>
        </p:scale>
        <p:origin x="-96" y="-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commentAuthors" Target="commentAuthors.xml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F2C67-67E6-4528-8F1F-30473970C501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4033"/>
            <a:ext cx="5607050" cy="3660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BB667-586B-4AB1-80C2-C9C675C62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3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BB667-586B-4AB1-80C2-C9C675C6239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65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2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711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6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09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160F-C437-4E81-BC64-C4F237C143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61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64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79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02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42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160F-C437-4E81-BC64-C4F237C143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1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7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79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0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56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88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27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29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88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30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86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3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633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160F-C437-4E81-BC64-C4F237C143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25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59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58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988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28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81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91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829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781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5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945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160F-C437-4E81-BC64-C4F237C1435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85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466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56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16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195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09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19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980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74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4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33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561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160F-C437-4E81-BC64-C4F237C1435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09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721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730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256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127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115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347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610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8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281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1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8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9F969-581C-4D4D-9C47-8138CCAEB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6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3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3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92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49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3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11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51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58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0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9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04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6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75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6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0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4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8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2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4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3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9385-CDE9-4864-9538-6A6EB479C9B0}" type="datetimeFigureOut">
              <a:rPr lang="en-US" smtClean="0"/>
              <a:t>06.02.20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94E4-A07F-4776-8B34-FFDB5A2942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9E3D9-B24A-49C3-8311-2729A9267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06.02.20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DDB48-961F-4C44-A61A-FD96A5BC0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2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9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9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2.wdp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8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9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11D3DC48-C3D5-48F5-8ECB-CF9E0CE4D5CE}"/>
              </a:ext>
            </a:extLst>
          </p:cNvPr>
          <p:cNvSpPr txBox="1">
            <a:spLocks/>
          </p:cNvSpPr>
          <p:nvPr/>
        </p:nvSpPr>
        <p:spPr>
          <a:xfrm>
            <a:off x="4069724" y="6117722"/>
            <a:ext cx="8122276" cy="740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FF99FF"/>
                </a:solidFill>
                <a:latin typeface="Escafina Low" panose="02000000000000000000" pitchFamily="50" charset="0"/>
                <a:ea typeface="+mn-ea"/>
                <a:cs typeface="+mn-cs"/>
              </a:rPr>
              <a:t>г</a:t>
            </a:r>
            <a:r>
              <a:rPr lang="ru-RU" dirty="0" smtClean="0">
                <a:solidFill>
                  <a:srgbClr val="FF99FF"/>
                </a:solidFill>
                <a:latin typeface="Escafina Low" panose="02000000000000000000" pitchFamily="50" charset="0"/>
                <a:ea typeface="+mn-ea"/>
                <a:cs typeface="+mn-cs"/>
              </a:rPr>
              <a:t>ид по продукции 2020</a:t>
            </a:r>
            <a:endParaRPr lang="en-US" dirty="0">
              <a:solidFill>
                <a:srgbClr val="FF99FF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 txBox="1">
            <a:spLocks/>
          </p:cNvSpPr>
          <p:nvPr/>
        </p:nvSpPr>
        <p:spPr>
          <a:xfrm>
            <a:off x="2601532" y="-128789"/>
            <a:ext cx="10208653" cy="631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г</a:t>
            </a:r>
            <a:r>
              <a:rPr lang="ru-RU" sz="32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армония здоровой кожи и красивого загара</a:t>
            </a:r>
            <a:endParaRPr lang="en-US" sz="32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35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 smtClean="0">
                <a:solidFill>
                  <a:srgbClr val="212121"/>
                </a:solidFill>
                <a:latin typeface="inherit"/>
              </a:rPr>
              <a:t>Особенность загара с </a:t>
            </a:r>
            <a:r>
              <a:rPr lang="ru-RU" altLang="ru-RU" sz="2400" b="1" dirty="0" err="1" smtClean="0">
                <a:solidFill>
                  <a:srgbClr val="212121"/>
                </a:solidFill>
                <a:latin typeface="inherit"/>
              </a:rPr>
              <a:t>Sustain</a:t>
            </a:r>
            <a:r>
              <a:rPr lang="ru-RU" altLang="ru-RU" sz="24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–</a:t>
            </a: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все активные компоненты повышают пигментную восприимчивость кожи, даже если от природы она слабая.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Карамель 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0456" y="5325"/>
            <a:ext cx="6023557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Sustain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Face Bronzer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90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4080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загара </a:t>
            </a:r>
            <a:endParaRPr lang="ru-RU" sz="2400" b="1" i="1" dirty="0" smtClean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49" y="413776"/>
            <a:ext cx="4463477" cy="5763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76" y="4152332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5371084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Нежный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органик – активатор с воздушной текстурой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для максимально равномерного загара лица и поддержания оттенка.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Специальная формула крема подойдёт даже для самой чувствительной и реакционной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выравнивания тона кожи и редактирования оттенка загара при желании скрыть гиперпигментацию и веснушки;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как ежедневный уход для поддержания оттенка загара в перерывах и значительного улучшения состояния кожи, склонной к раздражениям и воспалениям.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Экологически чистый, природный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и облегчённая формула крема без отдушек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- это идеальное сочетание для достижения совершенного, ровного оттенка загара без желтизны и без закупоривания пор. Сверхъестественные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влагоудерживающие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способности крема сохраняют филлеры и результат инъекционной косметологии. 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Каротиноиды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и минеральные ферменты из плодов хурмы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являются эффективными и натуральными стимуляторами процесса загара, а также обладают выраженным заживляющим и лечебным свойством. 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Масло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купуасу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удерживает влагу в коже, повышает потенциал выработки меланина и улучшает иммунитет верхнего слоя кожи, т.к. содержит девять ценнейших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фитостеролов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воздействующих на кожу на клеточном уровне.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Масло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бабассу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en-US" sz="1200" dirty="0">
                <a:solidFill>
                  <a:srgbClr val="212121"/>
                </a:solidFill>
                <a:latin typeface="inherit"/>
              </a:rPr>
              <a:t>–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эликсир мгновенного преображения как для сухой и обезвоженной кожи, так и для комбинированной или жирной. Максимально увлажняет, успокаивает, повышает эластичность кожи, препятствует закупориванию пор и придаёт бархатистость. 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Ягоды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асаи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en-US" sz="1200" dirty="0">
                <a:solidFill>
                  <a:srgbClr val="212121"/>
                </a:solidFill>
                <a:latin typeface="inherit"/>
              </a:rPr>
              <a:t>–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возглавляют список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суперпродуктов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– антиоксидантов</a:t>
            </a:r>
            <a:r>
              <a:rPr lang="ru-RU" sz="1200" dirty="0">
                <a:latin typeface="inherit"/>
              </a:rPr>
              <a:t>;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уменьшают разрушение клеток кожи, противодействуют процессу фотостарения и витаминизируют кожу, что дополнительно придаёт оттенку загара потрясающую насыщенность и естественность.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Натуральные экстракты лаванды и ванили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нормализуют работу сальных желёз, успокаивают кожу и препятствуют гиперпигментации.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силиконов, сульфатов, синтетических красителей,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 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0456" y="5325"/>
            <a:ext cx="6023557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Sustain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Face Bronzer</a:t>
            </a:r>
          </a:p>
        </p:txBody>
      </p:sp>
      <p:pic>
        <p:nvPicPr>
          <p:cNvPr id="9" name="Picture 2" descr="SustainÃÂ® Face Bronz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69" y="1266169"/>
            <a:ext cx="1754639" cy="527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9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270993C4-451F-444B-99CC-C6981B2C2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02" y="680646"/>
            <a:ext cx="2550572" cy="55981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537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3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7" y="5325"/>
            <a:ext cx="5215944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Forever Fun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уход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ежедневный уход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поддержание оттенка: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1911" y="1532858"/>
            <a:ext cx="60042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84"/>
              </a:spcBef>
              <a:tabLst>
                <a:tab pos="5486400" algn="l"/>
              </a:tabLst>
            </a:pPr>
            <a:endParaRPr lang="ru-RU" b="1" dirty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через интенсивное и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длительное увлажнение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поверхности кожного покрова (роговой слой, эпидермис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)</a:t>
            </a: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+</a:t>
            </a: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в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осстановление и поддержание тонуса кожи 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3004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572000"/>
            <a:ext cx="461401" cy="371267"/>
          </a:xfrm>
          <a:prstGeom prst="rect">
            <a:avLst/>
          </a:prstGeom>
        </p:spPr>
      </p:pic>
      <p:sp>
        <p:nvSpPr>
          <p:cNvPr id="9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270993C4-451F-444B-99CC-C6981B2C2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02" y="680646"/>
            <a:ext cx="2550572" cy="55981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7" y="5325"/>
            <a:ext cx="5215944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Forever Fun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уход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altLang="ru-RU" sz="1200" b="1" dirty="0" smtClean="0">
                <a:solidFill>
                  <a:srgbClr val="212121"/>
                </a:solidFill>
                <a:latin typeface="inherit"/>
              </a:rPr>
              <a:t>Ежедневный тонус - уход для поддержания яркости оттенка загара.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altLang="ru-RU" sz="1200" b="1" dirty="0" smtClean="0">
                <a:solidFill>
                  <a:srgbClr val="212121"/>
                </a:solidFill>
                <a:latin typeface="inherit"/>
              </a:rPr>
              <a:t>Всегда подтянутая кожа и безупречный тон – легко!</a:t>
            </a:r>
            <a:endParaRPr lang="en-US" alt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подойдёт для сохранения и придания яркости оттенку загара;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даже для самой чувствительной и реакционной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ля восстановления и поддержания упругости кожи.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Масло лепестков цветов скомбинировано с соком алоэ вера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, чтобы утолить жажду даже самой сухой кожи, но при этом не перегрузить степенью увлажнения нормальную и склонную к жирности кожу. Эта нежная основа крема мгновенно впитывается, успокаивает кожу и заживляет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микровоспаления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, обеспечивает длительное увлажняющее действие, проявляет яркость оттенка загара и повышает его стойкость.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Тонус – формула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восстанавливает и поддерживает подтянутый вид кожи, борется с тусклостью. Состоит из двух активных компонентов: органический экстракт сливы какаду имеет самый высокий уровень содержания натурального витамина С, очень активно стимулирует синтез коллагена, поэтому эффективно придаёт коже плотность и упругость; экстракт плодов персика возвращает сияние тусклой и уставшей коже, тонизирует и увеличивает показатели эластичности.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Витамин Е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повышает гладкость кожи, укрепляет стенки капилляров и защищает клетки кожи от разрушения свободными радикалами.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состав: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95% компонентов натурального происхождения.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25506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80" y="186980"/>
            <a:ext cx="3483815" cy="65420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поддержание оттенка: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53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ежедневный уход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4710" y="5325"/>
            <a:ext cx="8384147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Aloe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There 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уход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1911" y="1532858"/>
            <a:ext cx="600423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84"/>
              </a:spcBef>
              <a:tabLst>
                <a:tab pos="5486400" algn="l"/>
              </a:tabLst>
            </a:pPr>
            <a:endParaRPr lang="ru-RU" b="1" dirty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через интенсивное и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длительное увлажнение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поверхности кожного покрова (роговой слой, эпидермис)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85239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Самое нежное средство для увлажнения кожи на каждый день.</a:t>
            </a:r>
            <a:endParaRPr lang="en-US" alt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подойдёт для сохранения и придания яркости оттенку загара;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даже для самой чувствительной и реакционной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в период обострения кожных заболеваний;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при частых переездах из города в город или во время путешествия в другую страну для быстрой адаптации кислотно - щелочного баланса кожи к местной воде.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Деликатная формула без силиконов, сульфатов,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понравится даже самой чувствительной и реакционной коже, повысит её иммунную барьерную функцию 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по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дарит чувство комфорта и свежести, окутывая ароматом утренней росы и нежной текстурой без липкости и ощущения на коже.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Масло авокадо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обладает уникальной особенностью идеально подходить для увлажнения как сухой и обезвоженной коже, так и жирной, проблемной. Преображает внешний вид кожи и добавляет ей плотность.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Органический кондиционер из алоэ вера и дыни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регулирует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гидролипидный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баланс, витаминизирует и увлажняет,</a:t>
            </a:r>
            <a:r>
              <a:rPr lang="en-US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визуально придаёт больше сочности оттенку загара, оставляет приятное послевкусие гладкости кожи.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Высокотехнологичный компонент из натуральной овсянки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иммунитет кожи, восстанавливает её структуру на клеточном уровне и оказывает мгновенное успокаивающее воздействие даже на самую чувствительную кожу.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состав: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95% компонентов натурального происхождения.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6" y="4636581"/>
            <a:ext cx="461401" cy="371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80" y="186980"/>
            <a:ext cx="3483815" cy="654203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4710" y="5325"/>
            <a:ext cx="8384147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Aloe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There 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уход</a:t>
            </a:r>
          </a:p>
        </p:txBody>
      </p:sp>
    </p:spTree>
    <p:extLst>
      <p:ext uri="{BB962C8B-B14F-4D97-AF65-F5344CB8AC3E}">
        <p14:creationId xmlns:p14="http://schemas.microsoft.com/office/powerpoint/2010/main" val="342648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loe ThereÃÂ® Body W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83" y="772213"/>
            <a:ext cx="2377868" cy="57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поддержание оттенка: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ежедневный уход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4710" y="5325"/>
            <a:ext cx="10850171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Aloe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There 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гель для душа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1911" y="1532858"/>
            <a:ext cx="60042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84"/>
              </a:spcBef>
              <a:tabLst>
                <a:tab pos="5486400" algn="l"/>
              </a:tabLst>
            </a:pPr>
            <a:endParaRPr lang="ru-RU" b="1" dirty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через кондиционирование поверхности кожного покрова (роговой слой, эпидермис)</a:t>
            </a: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>
              <a:spcBef>
                <a:spcPts val="384"/>
              </a:spcBef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Очищение и кондиционирование увлажнителями во время душа</a:t>
            </a:r>
          </a:p>
        </p:txBody>
      </p:sp>
    </p:spTree>
    <p:extLst>
      <p:ext uri="{BB962C8B-B14F-4D97-AF65-F5344CB8AC3E}">
        <p14:creationId xmlns:p14="http://schemas.microsoft.com/office/powerpoint/2010/main" val="176398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Самое нежное средство для душа на каждый день.</a:t>
            </a:r>
            <a:endParaRPr lang="en-US" alt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подойдёт для сохранения и придания яркости оттенку загара;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даже для самой чувствительной и реакционной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в период обострения кожных заболеваний;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при частых переездах из города в город или во время путешествия в другую страну для быстрой адаптации кислотно - щелочного баланса кожи к местной воде.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Деликатно и в тоже время эффективно очищает кожу,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дарит чувство комфорта и свежести, окутывает ароматом утренней росы.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стеблей душицы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очищает поры, оказывает заживляющее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оздоравливающее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действие при воспалениях, раздражениях и других дерматологических проблемах.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Органический кондиционер из алоэ вера и дыни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регулирует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гидролипидный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баланс, витаминизирует и увлажняет,</a:t>
            </a:r>
            <a:r>
              <a:rPr lang="en-US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визуально придаёт больше сочности оттенку загара, оставляет приятное послевкусие чистоты и гладкости кожи.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Высокотехнологичный компонент из натуральной овсянки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иммунитет кожи, восстанавливает её структуру на клеточном уровне и оказывает мгновенное успокаивающее воздействие даже на самую чувствительную кожу.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силиконов, сульфатов,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95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6" y="4517312"/>
            <a:ext cx="461401" cy="371267"/>
          </a:xfrm>
          <a:prstGeom prst="rect">
            <a:avLst/>
          </a:prstGeom>
        </p:spPr>
      </p:pic>
      <p:pic>
        <p:nvPicPr>
          <p:cNvPr id="6" name="Picture 2" descr="Aloe ThereÃÂ® Body W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83" y="772213"/>
            <a:ext cx="2377868" cy="57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4710" y="5325"/>
            <a:ext cx="10850171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Aloe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There 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гель для душа</a:t>
            </a:r>
          </a:p>
        </p:txBody>
      </p:sp>
    </p:spTree>
    <p:extLst>
      <p:ext uri="{BB962C8B-B14F-4D97-AF65-F5344CB8AC3E}">
        <p14:creationId xmlns:p14="http://schemas.microsoft.com/office/powerpoint/2010/main" val="304568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59" y="0"/>
            <a:ext cx="5498742" cy="70982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5160" y="2592454"/>
            <a:ext cx="77917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Коллекция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/>
            </a:r>
            <a:b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</a:b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                   WILD WATERS™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2985D2-470C-4243-A159-E83AA85C171A}"/>
              </a:ext>
            </a:extLst>
          </p:cNvPr>
          <p:cNvSpPr txBox="1">
            <a:spLocks/>
          </p:cNvSpPr>
          <p:nvPr/>
        </p:nvSpPr>
        <p:spPr>
          <a:xfrm>
            <a:off x="548206" y="3255236"/>
            <a:ext cx="3596680" cy="77972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5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32E4F52-A2C1-41B9-996C-54B09DDF8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4" y="270456"/>
            <a:ext cx="2097289" cy="60617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Пигментообразующие пептиды</a:t>
            </a:r>
            <a:r>
              <a:rPr lang="en-US" sz="24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инновационный активатор загара, обеспечивает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плотность,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яркость собственного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оттенка и очень стойкий результат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 smtClean="0">
              <a:solidFill>
                <a:srgbClr val="06845D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5"/>
            <a:ext cx="5753101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Wild Waters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Intensifier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загара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sp>
        <p:nvSpPr>
          <p:cNvPr id="17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</p:spTree>
    <p:extLst>
      <p:ext uri="{BB962C8B-B14F-4D97-AF65-F5344CB8AC3E}">
        <p14:creationId xmlns:p14="http://schemas.microsoft.com/office/powerpoint/2010/main" val="396038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7A583F-5264-4488-AD73-314A4A08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81" y="1046677"/>
            <a:ext cx="10515600" cy="378860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Swedish Beauty </a:t>
            </a:r>
            <a:r>
              <a:rPr lang="ru-RU" sz="2400" dirty="0" smtClean="0"/>
              <a:t>– мировой лидер ЭКО – ШИК загара.</a:t>
            </a:r>
            <a:endParaRPr lang="en-US" sz="2400" dirty="0"/>
          </a:p>
          <a:p>
            <a:r>
              <a:rPr lang="ru-RU" sz="2400" dirty="0" smtClean="0"/>
              <a:t>Разработано и произведено в США заводом </a:t>
            </a:r>
            <a:r>
              <a:rPr lang="en-US" sz="2400" dirty="0" smtClean="0"/>
              <a:t>SUNSHINE </a:t>
            </a:r>
            <a:r>
              <a:rPr lang="ru-RU" sz="2400" dirty="0" smtClean="0"/>
              <a:t>(весь пакет брендов завода: </a:t>
            </a:r>
            <a:r>
              <a:rPr lang="en-US" sz="2400" i="1" dirty="0">
                <a:solidFill>
                  <a:srgbClr val="33CCCC"/>
                </a:solidFill>
              </a:rPr>
              <a:t>Swedish </a:t>
            </a:r>
            <a:r>
              <a:rPr lang="en-US" sz="2400" i="1" dirty="0" smtClean="0">
                <a:solidFill>
                  <a:srgbClr val="33CCCC"/>
                </a:solidFill>
              </a:rPr>
              <a:t>Beauty, Australian Gold, Designer Skin, Kardashian, California Tan</a:t>
            </a:r>
            <a:r>
              <a:rPr lang="ru-RU" sz="2400" dirty="0" smtClean="0"/>
              <a:t>).</a:t>
            </a:r>
            <a:endParaRPr lang="en-US" sz="2400" dirty="0"/>
          </a:p>
          <a:p>
            <a:r>
              <a:rPr lang="ru-RU" sz="2400" dirty="0" smtClean="0"/>
              <a:t>Основные особенности бренда: максимально натуральный состав, высокий показатель </a:t>
            </a:r>
            <a:r>
              <a:rPr lang="ru-RU" sz="2400" dirty="0" err="1" smtClean="0"/>
              <a:t>гипоаллергенности</a:t>
            </a:r>
            <a:r>
              <a:rPr lang="ru-RU" sz="2400" dirty="0" smtClean="0"/>
              <a:t>, уникальные активаторы загара в каждом креме всех линеек. Обеспечивает сверхпрочный результат загара и улучшает состояние кожи. </a:t>
            </a:r>
            <a:endParaRPr lang="en-US" sz="2400" dirty="0"/>
          </a:p>
          <a:p>
            <a:r>
              <a:rPr lang="ru-RU" sz="2400" dirty="0" smtClean="0"/>
              <a:t>Эко – </a:t>
            </a:r>
            <a:r>
              <a:rPr lang="ru-RU" sz="2400" dirty="0" err="1" smtClean="0"/>
              <a:t>френдли</a:t>
            </a:r>
            <a:r>
              <a:rPr lang="ru-RU" sz="2400" dirty="0" smtClean="0"/>
              <a:t> философия: </a:t>
            </a:r>
            <a:r>
              <a:rPr lang="ru-RU" sz="2400" dirty="0" err="1" smtClean="0"/>
              <a:t>биоразлагаемые</a:t>
            </a:r>
            <a:r>
              <a:rPr lang="ru-RU" sz="2400" dirty="0" smtClean="0"/>
              <a:t> упаковки, косметика не тестируется на животных и не использует в формулах компоненты, добыча которых наносит ущерб экологии и природе, а также не применяет для </a:t>
            </a:r>
            <a:r>
              <a:rPr lang="ru-RU" sz="2400" dirty="0" err="1" smtClean="0"/>
              <a:t>бронзирования</a:t>
            </a:r>
            <a:r>
              <a:rPr lang="ru-RU" sz="2400" dirty="0" smtClean="0"/>
              <a:t> искусственные красители.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 txBox="1">
            <a:spLocks/>
          </p:cNvSpPr>
          <p:nvPr/>
        </p:nvSpPr>
        <p:spPr>
          <a:xfrm>
            <a:off x="-141669" y="5325"/>
            <a:ext cx="3618966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О бренде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5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845281" y="4964070"/>
            <a:ext cx="10508518" cy="777061"/>
          </a:xfrm>
          <a:prstGeom prst="doubleWave">
            <a:avLst/>
          </a:prstGeom>
          <a:solidFill>
            <a:srgbClr val="33CCCC"/>
          </a:solidFill>
        </p:spPr>
        <p:txBody>
          <a:bodyPr wrap="none">
            <a:spAutoFit/>
          </a:bodyPr>
          <a:lstStyle/>
          <a:p>
            <a:r>
              <a:rPr lang="ru-RU" sz="3200" b="1" cap="small" dirty="0" smtClean="0">
                <a:solidFill>
                  <a:schemeClr val="bg1"/>
                </a:solidFill>
              </a:rPr>
              <a:t>Безупречный загар, оздоровление кожи и забота об экологии</a:t>
            </a:r>
            <a:r>
              <a:rPr lang="ru-RU" sz="3200" b="1" cap="small" dirty="0">
                <a:solidFill>
                  <a:schemeClr val="bg1"/>
                </a:solidFill>
              </a:rPr>
              <a:t>.</a:t>
            </a:r>
            <a:endParaRPr lang="en-US" sz="32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4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Витаминная премиум сыворотка с инновационным активатором загара.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Сверхстойкий оттенок, сияющая красотой кожа.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Подходит на любом этапе программы загара, особенно рекомендуется в начале;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чувствительной и реакционной кожи, склонной к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покраснению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 проявлениям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аллергии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Пигментообразующие пептиды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повышают природную восприимчивость кожи к загару и являются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ультрасовременным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активатором выработки меланина;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даже за короткий сеанс способны сформировать видимый и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очень стойкий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результат, обеспечивают плотность и яркость собственного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оттенка.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Премиум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эмолент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совмещает свойства двухуровневой защиты от обезвоживания и светорассеивающего агента; благодаря чему после сеанса загара кожа приобретает необычайную гладкость и словно светится изнутри, подчёркивая красоту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Экстракт ягод черники и витамин Е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обеспечивают антиоксидантную защиту от фотостарения, питают и витаминизируют кожу, укрепляют стенки мелких сосудов и капилляров.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Экстракт листьев мяты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освежает кожу, снимает раздражение и успокаивает воспаление; нормализует работу сальных желез, борется с угревой сыпью и выводит токсины.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Декстран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стимулирует рост молекул коллагена и эластина, обладает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противоотёчным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действием, улучшает микроциркуляцию в поверхностных сосудах, препятствует появлению покраснений и аллергических реакций на коже.</a:t>
            </a:r>
            <a:br>
              <a:rPr lang="ru-RU" sz="1200" dirty="0">
                <a:solidFill>
                  <a:srgbClr val="212121"/>
                </a:solidFill>
                <a:latin typeface="inherit"/>
              </a:rPr>
            </a:b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Растительный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145301"/>
            <a:ext cx="461401" cy="3712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5"/>
            <a:ext cx="5753101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Wild Waters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Intensifier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sp>
        <p:nvSpPr>
          <p:cNvPr id="15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532E4F52-A2C1-41B9-996C-54B09DDF8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4" y="270456"/>
            <a:ext cx="2097289" cy="60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96B4B1B3-1E64-4E4F-B243-7539AB3E6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485" y="261525"/>
            <a:ext cx="2089138" cy="60706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 smtClean="0">
              <a:solidFill>
                <a:srgbClr val="06845D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Комбо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бронзинг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 </a:t>
            </a:r>
            <a:endParaRPr lang="ru-RU" sz="2400" b="1" dirty="0" smtClean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высокой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степени стойкости: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сахаромицеты минералов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(сильнодействующий активатор собственного загара, повышает  равномерность и интенсивность проявления ДГА) 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значительная 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порция ДГА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5"/>
            <a:ext cx="6220496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Wild Waters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загара + ДГА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sp>
        <p:nvSpPr>
          <p:cNvPr id="17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</p:spTree>
    <p:extLst>
      <p:ext uri="{BB962C8B-B14F-4D97-AF65-F5344CB8AC3E}">
        <p14:creationId xmlns:p14="http://schemas.microsoft.com/office/powerpoint/2010/main" val="368877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306096"/>
            <a:ext cx="461401" cy="3712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5"/>
            <a:ext cx="6220496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Wild Waters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Витаминная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премиум сыворотка для загара с интенсивным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комбо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-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бронзатором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Сверхстойкий оттенок, сияющая красотой кожа.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кожи.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Интенсивный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комбо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формирует цвет в два этапа: сахаромицеты минералов активируют выработку своего меланина, повышают равномерность и насыщенность проявления оттенка загара, а значительная порция вытяжки из сахарного тростника (ДГА) умножает результат и фиксирует оттенок. Таким образом удаётся достигнуть максимально холодного, глубокого и стойкого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Премиум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эмолент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совмещает свойства двухуровневой защиты от обезвоживания и светорассеивающего агента; благодаря чему после сеанса загара кожа приобретает необычайную гладкость и словно светится изнутри, подчёркивая красоту оттенка загара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Глюкозамин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предотвращает появление пигментных пятен, повышает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устойчивость кожи к негативным воздействиям окружающей среды.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Сок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гамамелиса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эффективно успокаивает кожу, снимает  покраснения и раздражения любого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характера, 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заживляет микроповреждения.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Экстракт цедры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грейпфрута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витаминизирует и предотвращает преждевременное фотостарение, повышает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иммунитет кожи, нормализует работу сальных желез и сужает поры.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Экстракт листьев тимьяна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тонизирует, заряжает энергией кожу и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оздоравливает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её благодаря выраженному бактерицидному эффекту. 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Растительный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5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96B4B1B3-1E64-4E4F-B243-7539AB3E6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485" y="261525"/>
            <a:ext cx="2089138" cy="60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Коллекция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TANNING TONIC™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2985D2-470C-4243-A159-E83AA85C171A}"/>
              </a:ext>
            </a:extLst>
          </p:cNvPr>
          <p:cNvSpPr txBox="1">
            <a:spLocks/>
          </p:cNvSpPr>
          <p:nvPr/>
        </p:nvSpPr>
        <p:spPr>
          <a:xfrm>
            <a:off x="548206" y="3255236"/>
            <a:ext cx="3596680" cy="77972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4" y="1922783"/>
            <a:ext cx="11566246" cy="39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1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ming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70" y="737543"/>
            <a:ext cx="2435439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Бустер </a:t>
            </a:r>
            <a:r>
              <a:rPr lang="ru-RU" altLang="ru-RU" sz="24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™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на 40% улучшает проникновение всех активных компонентов крема в эпидермис.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Активный тирозин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5894769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Calming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загара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Высокоэффективный СПА – активатор собственного загара.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Расслабляющая ароматерапия.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Подходит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 любом этапе программы загара, особенно рекомендуется в начале;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для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загара на солнце в часы наименьшей активности (до 11.00, после 16.00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ля получения порции витамина </a:t>
            </a:r>
            <a:r>
              <a:rPr lang="en-US" sz="1200" dirty="0" smtClean="0">
                <a:solidFill>
                  <a:srgbClr val="212121"/>
                </a:solidFill>
                <a:latin typeface="inherit"/>
              </a:rPr>
              <a:t>D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и расслабления мышц после спортивной тренировки.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Успокаивающее воздействие ванили и ромашки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помогает расслабиться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телом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душой,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снять мышечное напряжение и справиться со стрессом.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Инновационный бустер </a:t>
            </a:r>
            <a:r>
              <a:rPr lang="en-US" sz="12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™</a:t>
            </a:r>
            <a:r>
              <a:rPr lang="en-US" alt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1200" dirty="0">
                <a:solidFill>
                  <a:srgbClr val="212121"/>
                </a:solidFill>
                <a:latin typeface="inherit"/>
              </a:rPr>
              <a:t>в форме тоника на 40% </a:t>
            </a:r>
            <a:r>
              <a:rPr lang="ru-RU" altLang="ru-RU" sz="1200" dirty="0" smtClean="0">
                <a:solidFill>
                  <a:srgbClr val="212121"/>
                </a:solidFill>
                <a:latin typeface="inherit"/>
              </a:rPr>
              <a:t>улучшает </a:t>
            </a:r>
            <a:r>
              <a:rPr lang="ru-RU" altLang="ru-RU" sz="1200" dirty="0">
                <a:solidFill>
                  <a:srgbClr val="212121"/>
                </a:solidFill>
                <a:latin typeface="inherit"/>
              </a:rPr>
              <a:t>проникновение всех активных компонентов крема в эпидермис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Активный тирозин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ускоряет естественный процесс пигментации кожи, что позволяет повысить эффективность образования меланина без увеличения времени сеанса и риска получения ожога.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Оживляющая кожу витаминная формула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с высоким содержанием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пантенола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, витамина Е и органического витамина С из ягод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повышает упругость кожи, стимулирует синтез коллагена, защищает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Сок стеблей душицы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очищает поры, оказывает заживляющее и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оздоравливающее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действие на кожу при воспалениях, раздражениях и других дерматологических проблемах.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Цветочное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микромасло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встраивается в клетки эпидермиса, интенсивно увлажняет и защищает кожу от обезвоживания, помогая получить максимальную равномерность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Растительный ингибитор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состав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 smtClean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4" name="Picture 4" descr="Calming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70" y="737543"/>
            <a:ext cx="2435439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306096"/>
            <a:ext cx="461401" cy="37126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5894769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Calming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316361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nergizing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70" y="737543"/>
            <a:ext cx="2435439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Бустер </a:t>
            </a:r>
            <a:r>
              <a:rPr lang="ru-RU" altLang="ru-RU" sz="24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™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на 40% улучшает проникновение всех активных компонентов крема в эпидермис.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274" y="-38636"/>
            <a:ext cx="6233375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Energizing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загара </a:t>
            </a: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7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СПА – активатор загара с мгновенным, природным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бронзатором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Тонизирующая ароматерапия.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для коррекции оттенка, если кожа склонна к покраснению даже при умеренном воздействии ультрафиолета;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;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Тонизирующее воздействие грейпфрута и орхидеи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наполняет жизненными силами и энергией, оживляет тело и разум, помогает настроиться на решение важных задач и формированию позитивных эмоциональных реакций.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Инновационный бустер </a:t>
            </a:r>
            <a:r>
              <a:rPr lang="en-US" sz="12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™</a:t>
            </a:r>
            <a:r>
              <a:rPr lang="en-US" alt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1200" dirty="0">
                <a:solidFill>
                  <a:srgbClr val="212121"/>
                </a:solidFill>
                <a:latin typeface="inherit"/>
              </a:rPr>
              <a:t>в форме тоника на 40% улучшает проникновение всех активных компонентов крема в эпидермис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Экологически чистый, природный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помогает скорректировать нежелательную красноту и выровнять тон кожи для совершенного результата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Оживляющая кожу витаминная формула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 высоким содержанием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пантенола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витамина Е и органического витамина С из ягод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повышает упругость кожи, стимулирует синтез коллагена, защищает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Масло листьев чабреца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обладает уникальными дезинфицирующими свойствами и эффективно заживляет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микровоспаления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на коже.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Цветочное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встраивается в клетки эпидермиса, интенсивно увлажняет и защищает кожу от обезвоживания, помогая получить максимальную равномерность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Растительный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7" name="Picture 2" descr="Energizing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70" y="737543"/>
            <a:ext cx="2435439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306096"/>
            <a:ext cx="461401" cy="3712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274" y="-38636"/>
            <a:ext cx="6233375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Energizing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282827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ving Tanning TonicÃ¢ï¿½Â¢ 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85" y="746976"/>
            <a:ext cx="2427724" cy="58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Бустер </a:t>
            </a:r>
            <a:r>
              <a:rPr lang="ru-RU" altLang="ru-RU" sz="24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™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на 40% улучшает проникновение всех активных компонентов крема в эпидермис.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Сок</a:t>
            </a:r>
            <a:r>
              <a:rPr lang="ru-RU" sz="2400" b="1" dirty="0">
                <a:solidFill>
                  <a:srgbClr val="06845D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и масло корицы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Экстракт семян </a:t>
            </a: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аннато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6451" y="5824809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загара</a:t>
            </a: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+ 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стимулятор загара </a:t>
            </a: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2580" y="0"/>
            <a:ext cx="6680380" cy="11811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Loving Tanning Tonic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4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5488490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СПА – активатор загара с ярким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бронзированием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Гармонизирующая ароматерапия.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подойдёт для срочного загара, например, накануне важного мероприятия или свидания;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коррекции оттенка, если кожа склонна к покраснению даже при умеренном воздействии ультрафиолета;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Окрыляющее воздействие магнолии и лимона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обнажает чувства нежности и любви, повышает самооценку и гармонизирует эмоциональное состояние.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Инновационный бустер </a:t>
            </a:r>
            <a:r>
              <a:rPr lang="en-US" sz="12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™</a:t>
            </a:r>
            <a:r>
              <a:rPr lang="en-US" alt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1200" dirty="0">
                <a:solidFill>
                  <a:srgbClr val="212121"/>
                </a:solidFill>
                <a:latin typeface="inherit"/>
              </a:rPr>
              <a:t>в форме тоника на 40% улучшает проникновение всех активных компонентов крема в эпидермис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Мгновенный и равномерный эко-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визуально идеализирует тон кожи и скрывает мелкие несовершенства.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Оживляющая кожу витаминная формула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 высоким содержанием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пантенола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витамина Е и органического витамина С из ягод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повышает упругость кожи, стимулирует синтез коллагена, защищает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Высокотехнологичный компонент из натуральной овсянки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иммунитет кожи, восстанавливает её структуру на клеточном уровне и оказывает мгновенное успокаивающее воздействие даже на самую чувствительную кожу.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Цветочное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встраивается в клетки эпидермиса, интенсивно увлажняет и защищает кожу от обезвоживания, помогая получить максимальную равномерность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Растительный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Веган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формула.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5" name="Picture 2" descr="Loving Tanning TonicÃ¢ï¿½Â¢ 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85" y="746976"/>
            <a:ext cx="2427724" cy="58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2" y="5930994"/>
            <a:ext cx="461401" cy="3712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2580" y="0"/>
            <a:ext cx="6680380" cy="11811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Loving Tanning Tonic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805512" y="4964069"/>
            <a:ext cx="10580973" cy="777061"/>
          </a:xfrm>
          <a:prstGeom prst="doubleWave">
            <a:avLst/>
          </a:prstGeom>
          <a:solidFill>
            <a:srgbClr val="33CCCC"/>
          </a:solidFill>
        </p:spPr>
        <p:txBody>
          <a:bodyPr wrap="none">
            <a:spAutoFit/>
          </a:bodyPr>
          <a:lstStyle/>
          <a:p>
            <a:r>
              <a:rPr lang="ru-RU" sz="3200" b="1" cap="small" dirty="0" smtClean="0">
                <a:solidFill>
                  <a:schemeClr val="bg1"/>
                </a:solidFill>
              </a:rPr>
              <a:t>Ультра стойкие оттенки и лучшие технологии </a:t>
            </a:r>
            <a:r>
              <a:rPr lang="ru-RU" sz="3200" b="1" cap="small" dirty="0" err="1" smtClean="0">
                <a:solidFill>
                  <a:schemeClr val="bg1"/>
                </a:solidFill>
              </a:rPr>
              <a:t>бронзирования</a:t>
            </a:r>
            <a:r>
              <a:rPr lang="ru-RU" sz="3200" b="1" cap="small" dirty="0" smtClean="0">
                <a:solidFill>
                  <a:schemeClr val="bg1"/>
                </a:solidFill>
              </a:rPr>
              <a:t>.</a:t>
            </a:r>
            <a:endParaRPr lang="en-US" sz="3200" b="1" cap="smal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7A583F-5264-4488-AD73-314A4A08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12" y="1006921"/>
            <a:ext cx="10515600" cy="378860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Стойкость, стойкость и стойкость оттенка… обеспечат уникальные активаторы загара, которые содержит каждый продукт бренда, ведь формулы всех кремов направлены в первую очередь на формирование насыщенного и равномерного собственного загара за счёт потенциала своей пигментной базы. </a:t>
            </a:r>
            <a:r>
              <a:rPr lang="en-US" dirty="0" smtClean="0"/>
              <a:t> </a:t>
            </a:r>
            <a:endParaRPr lang="en-US" dirty="0"/>
          </a:p>
          <a:p>
            <a:r>
              <a:rPr lang="ru-RU" dirty="0" smtClean="0"/>
              <a:t>А </a:t>
            </a:r>
            <a:r>
              <a:rPr lang="ru-RU" dirty="0" err="1" smtClean="0"/>
              <a:t>бронзаторы</a:t>
            </a:r>
            <a:r>
              <a:rPr lang="ru-RU" dirty="0" smtClean="0"/>
              <a:t>? Последние технологии, которые применяет </a:t>
            </a:r>
            <a:r>
              <a:rPr lang="en-US" dirty="0" smtClean="0"/>
              <a:t>Swedish Beauty </a:t>
            </a:r>
            <a:r>
              <a:rPr lang="ru-RU" dirty="0" smtClean="0"/>
              <a:t>позволяют улучшить и усилить привычные впечатления от </a:t>
            </a:r>
            <a:r>
              <a:rPr lang="ru-RU" dirty="0" err="1" smtClean="0"/>
              <a:t>бронзирования</a:t>
            </a:r>
            <a:r>
              <a:rPr lang="ru-RU" dirty="0" smtClean="0"/>
              <a:t>: холодные оттенки; не пачкают одежду и не смываются при первом душе, т.к. нет искусственных компонентов и эффект </a:t>
            </a:r>
            <a:r>
              <a:rPr lang="ru-RU" dirty="0" err="1" smtClean="0"/>
              <a:t>бронзирования</a:t>
            </a:r>
            <a:r>
              <a:rPr lang="ru-RU" dirty="0" smtClean="0"/>
              <a:t> дополняет, а не замещает выработку своего меланина. Равномерность проявления 100% даже на светлой коже, и ваши поры не будут закупориваться, об этом позаботятся, как минимум два компонента каждого крема.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 txBox="1">
            <a:spLocks/>
          </p:cNvSpPr>
          <p:nvPr/>
        </p:nvSpPr>
        <p:spPr>
          <a:xfrm>
            <a:off x="0" y="5325"/>
            <a:ext cx="3644721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Обещание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9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Blissful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42" y="753318"/>
            <a:ext cx="2428867" cy="58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Бустер </a:t>
            </a:r>
            <a:r>
              <a:rPr lang="ru-RU" altLang="ru-RU" sz="24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2400" b="1" dirty="0">
                <a:solidFill>
                  <a:srgbClr val="212121"/>
                </a:solidFill>
                <a:latin typeface="inherit"/>
              </a:rPr>
              <a:t>™ </a:t>
            </a:r>
            <a:r>
              <a:rPr lang="ru-RU" altLang="ru-RU" sz="2400" dirty="0">
                <a:solidFill>
                  <a:srgbClr val="212121"/>
                </a:solidFill>
                <a:latin typeface="inherit"/>
              </a:rPr>
              <a:t>на 40% улучшает проникновение всех активных компонентов крема в эпидермис.</a:t>
            </a: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Карамель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Средняя порция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ДГА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(чем темнее базовый загар, тем интенсивнее результат проявления; не уводит в желтизну оттенок даже при частом применении)</a:t>
            </a:r>
            <a:r>
              <a:rPr lang="ru-RU" sz="2400" dirty="0" smtClean="0">
                <a:solidFill>
                  <a:srgbClr val="06845D"/>
                </a:solidFill>
                <a:latin typeface="Book Antiqua" panose="02040602050305030304" pitchFamily="18" charset="0"/>
              </a:rPr>
              <a:t> </a:t>
            </a:r>
            <a:endParaRPr lang="ru-RU" sz="2400" dirty="0">
              <a:solidFill>
                <a:srgbClr val="06845D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518" y="0"/>
            <a:ext cx="6474318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Blissful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ДГА + активатор загара </a:t>
            </a: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0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4830172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СПА – активатор загара с проявляющимся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бронзированием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Вдохновляющая ароматерапия.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поддержания оттенка загара в перерывах или для придания большей насыщенности загара ножкам (как ежедневный уход);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Вдохновляющее воздействие розового лотоса и апельсина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улучшает настроение, проясняет ум, содействует формированию чувства уверенности в себе и оптимизма.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Инновационный бустер </a:t>
            </a:r>
            <a:r>
              <a:rPr lang="en-US" sz="1200" b="1" dirty="0" err="1">
                <a:solidFill>
                  <a:srgbClr val="212121"/>
                </a:solidFill>
                <a:latin typeface="inherit"/>
              </a:rPr>
              <a:t>TanStart</a:t>
            </a:r>
            <a:r>
              <a:rPr lang="ru-RU" altLang="ru-RU" sz="1200" b="1" dirty="0">
                <a:solidFill>
                  <a:srgbClr val="212121"/>
                </a:solidFill>
                <a:latin typeface="inherit"/>
              </a:rPr>
              <a:t>™</a:t>
            </a:r>
            <a:r>
              <a:rPr lang="en-US" alt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altLang="ru-RU" sz="1200" dirty="0">
                <a:solidFill>
                  <a:srgbClr val="212121"/>
                </a:solidFill>
                <a:latin typeface="inherit"/>
              </a:rPr>
              <a:t>в форме тоника на 40% улучшает проникновение всех активных компонентов крема в эпидермис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Точный баланс комбинированного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дополнит и подчеркнёт собственный оттенок загара, сделает его гораздо более насыщенным, глубоким и не привнесёт в него нежелательной желтизны.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Оживляющая кожу витаминная формула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 высоким содержанием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пантенола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витамина Е и органического витамина С из ягод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повышает упругость кожи, стимулирует синтез коллагена, защищает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лепестков лотоса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успокаивает чувствительную кожу, снимает раздражение и воспаление, способствует сужению пор, лечит угревую сыпь.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Цветочное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микромасло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встраивается в клетки эпидермиса, интенсивно увлажняет и защищает кожу от обезвоживания, помогая получить максимальную равномерность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Растительный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5" name="Picture 2" descr="Blissful Tanning TonicÃ¢ï¿½Â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42" y="753318"/>
            <a:ext cx="2428867" cy="58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462863"/>
            <a:ext cx="461401" cy="3712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518" y="0"/>
            <a:ext cx="6474318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Blissful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55009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ranquil Tanning TonicÃ¢ï¿½Â¢ 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63" y="737543"/>
            <a:ext cx="2425246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</a:t>
            </a:r>
            <a:r>
              <a:rPr lang="ru-RU" sz="2400" b="1" i="1" dirty="0" smtClean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оддержание яркости </a:t>
            </a: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через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тотальное восстановление поверхности кожного покрова (роговой слой, эпидермис)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Увлажнение после душа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972" y="0"/>
            <a:ext cx="6319772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Tranquil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е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жедневный уход 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09"/>
            <a:ext cx="8512089" cy="4817293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СПА – уход для ежедневного применения после душа. 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Тотальное восстановление кожи и ароматерапия.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использовать сразу после принятия душа, сохраняет ощущение свежести и аромат на коже на весь день или ночь;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специальная формула позволяет регулировать степень увлажнения: для склонной к жирности кожи предпочтительно нанесение на ещё влажное тело, а уже после вытереться полотенцем; для сухой – после полотенца;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отлично сохраняет и продлевает результат загара и автозагара;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дополняет и усиливает эффект от посещение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(как домашний уход).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Умиротворяющая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аромакомпозиция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лаванды и эвкалипта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помогает быстро прийти в себя и восстановиться после стрессов и неожиданных неприятностей, пробудить скрытые резервы и активизировать внутренние защитные силы организма, дарит спокойствие и ясность, повышает концентрацию внимания.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Органическое масло ши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обеспечивает тотальное восстановление кожного покрова, полностью впитывается и встраивается в клетки эпидермиса, интенсивно увлажняет, создаёт эффект сатиновой гладкости кожи и помогает сохранить результат загара или автозагара.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Оживляющая кожу витаминная формула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с высоким содержанием витамина Е и органического витамина С из ягод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–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камю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повышает упругость кожи и стимулирует синтез коллагена.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Эвкалиптовый сок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нормализует работу сальных желез, быстро заживляет несовершенства и очищает поры, освежает цвет кожи.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Лавандовый экстракт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улучшает микроциркуляцию крови и выводит токсины, снимает раздражения любого характера и лечит кожу.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Веган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171059"/>
            <a:ext cx="906963" cy="1058122"/>
          </a:xfrm>
          <a:prstGeom prst="rect">
            <a:avLst/>
          </a:prstGeom>
        </p:spPr>
      </p:pic>
      <p:pic>
        <p:nvPicPr>
          <p:cNvPr id="8" name="Picture 2" descr="Tranquil Tanning TonicÃ¢ï¿½Â¢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63" y="737543"/>
            <a:ext cx="2425246" cy="58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437105"/>
            <a:ext cx="461401" cy="3712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972" y="0"/>
            <a:ext cx="6319772" cy="1181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Tranquil Tanning Tonic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72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" y="1922783"/>
            <a:ext cx="11566247" cy="39036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48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Коллекция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POLLUTION PROTECTION™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2985D2-470C-4243-A159-E83AA85C171A}"/>
              </a:ext>
            </a:extLst>
          </p:cNvPr>
          <p:cNvSpPr txBox="1">
            <a:spLocks/>
          </p:cNvSpPr>
          <p:nvPr/>
        </p:nvSpPr>
        <p:spPr>
          <a:xfrm>
            <a:off x="548206" y="3255236"/>
            <a:ext cx="3596680" cy="77972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7D03D9C-7C20-433A-A714-4E0F3CC25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931">
            <a:off x="7043803" y="1999179"/>
            <a:ext cx="2635198" cy="390283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895BB653-3AB6-457F-B323-966199E6A2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21944" r="23037" b="10557"/>
          <a:stretch/>
        </p:blipFill>
        <p:spPr>
          <a:xfrm rot="556416">
            <a:off x="8887021" y="3152230"/>
            <a:ext cx="1517855" cy="24754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59888" r="35789" b="23730"/>
          <a:stretch/>
        </p:blipFill>
        <p:spPr>
          <a:xfrm>
            <a:off x="11285037" y="5733781"/>
            <a:ext cx="906963" cy="10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Тирозиновый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 пептид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Олеиновая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кислота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загара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9285667" cy="11811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Intensifier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  <p:pic>
        <p:nvPicPr>
          <p:cNvPr id="14" name="Picture 2" descr="BotanicaÃÂ® Pollution ProtectionÃ¢ï¿½Â¢ Intensifi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16" y="1022630"/>
            <a:ext cx="3686146" cy="54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7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Гипоаллергенный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активатор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собственного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загара без отдушки.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Сверхзаботливый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уход и защита от внешних загрязнений. 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Подходит на любом этапе программы загара, особенно рекомендуется в начале;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чувствительной и реакционной кожи, склонной к раздражениям и проявлениям аллергии;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жителей мегаполисов и регионов со сложной экологической обстановкой.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Тирозиновый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пептид и олеиновая кислота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ускоряют адаптацию ультрафиолета и естественный процесс пигментации кожи, что позволяет повысить эффективность даже краткосрочного сеанса загара без риска получения ожога.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Барьерный бустер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противодействует закупориванию пор кожи, которые расширяются от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термовоздействия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 процессе загара, и защищает их от внешних загрязнителей, таких как пыль и городской смог в воздухе, токсины.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обеспечивают заботливый уход за кожей, защищают её от обезвоживания и помогают получить максимально равномерное проявление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листьев розмарина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эффективно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тонизирует кожу и выравнивает её рельеф; нормализует работу сальных желез и сужает поры.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Декстран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стимулирует рост молекул коллагена и эластина, обладает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противоотёчным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действием, улучшает микроциркуляцию в поверхностных сосудах, препятствует появлению покраснений и аллергических реакций на коже.</a:t>
            </a:r>
            <a:br>
              <a:rPr lang="ru-RU" sz="1200" dirty="0">
                <a:solidFill>
                  <a:srgbClr val="212121"/>
                </a:solidFill>
                <a:latin typeface="inherit"/>
              </a:rPr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появление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087155"/>
            <a:ext cx="461401" cy="3712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9285667" cy="11811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Intensifier</a:t>
            </a:r>
          </a:p>
        </p:txBody>
      </p:sp>
      <p:pic>
        <p:nvPicPr>
          <p:cNvPr id="6" name="Picture 2" descr="BotanicaÃÂ® Pollution ProtectionÃ¢ï¿½Â¢ Intensifi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16" y="1022630"/>
            <a:ext cx="3686146" cy="54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813701" y="6229181"/>
            <a:ext cx="2230157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ез отдушек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4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otanicaÃÂ® Pollution ProtectionÃ¢ï¿½Â¢ Natural Bronz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16" y="1022630"/>
            <a:ext cx="3686145" cy="54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Сок 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и масло корицы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Экстракт семян </a:t>
            </a: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аннато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с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тимулятор загара </a:t>
            </a: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10380372" cy="11811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Natural Bronzer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087155"/>
            <a:ext cx="461401" cy="37126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Гипоаллергенный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стимулятор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загара с эко –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бронзированием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Сверхзаботливый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уход и защита от внешних загрязнений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для коррекции оттенка, если кожа склонна к покраснению даже при умеренном воздействии ультрафиолета;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чувствительной и реакционной кожи, склонной к раздражениям и проявлениям аллергии;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жителей мегаполисов и регионов со сложной экологической обстановкой.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 эко –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использует только природные компоненты для коррекции оттенка загара, придаёт ему насыщенность и глубину, помогает скрыть мелкие несовершенства кожи. 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Барьерный бустер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противодействует закупориванию пор кожи, которые расширяются от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термовоздействия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 процессе загара, и защищает их от внешних загрязнителей, таких как пыль и городской смог в воздухе, токсины.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обеспечивают заботливый уход за кожей, защищают её от обезвоживания и помогают получить максимально равномерное проявление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листьев розмарина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эффективно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тонизирует кожу и выравнивает её рельеф; нормализует работу сальных желез и сужает поры.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появление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8" y="5325"/>
            <a:ext cx="10380372" cy="11811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Natural Bronzer</a:t>
            </a:r>
          </a:p>
        </p:txBody>
      </p:sp>
      <p:pic>
        <p:nvPicPr>
          <p:cNvPr id="9" name="Picture 2" descr="BotanicaÃÂ® Pollution ProtectionÃ¢ï¿½Â¢ Natural Bronz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16" y="1022630"/>
            <a:ext cx="3686145" cy="54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97D03D9C-7C20-433A-A714-4E0F3CC2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52" y="1022630"/>
            <a:ext cx="3684209" cy="545646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Сок</a:t>
            </a:r>
            <a:r>
              <a:rPr lang="ru-RU" sz="2400" b="1" dirty="0">
                <a:solidFill>
                  <a:srgbClr val="06845D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и масло корицы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Экстракт семян </a:t>
            </a: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аннато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Средняя порция ДГА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(чем темнее базовый загар, тем интенсивнее результат проявления; не уводит в желтизну оттенок даже при частом применении)</a:t>
            </a:r>
            <a:endParaRPr lang="ru-RU" sz="2400" b="1" dirty="0" smtClean="0">
              <a:solidFill>
                <a:srgbClr val="06845D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5"/>
            <a:ext cx="9453093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 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стимулятор загара </a:t>
            </a: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+ ДГА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sp>
        <p:nvSpPr>
          <p:cNvPr id="19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</p:spTree>
    <p:extLst>
      <p:ext uri="{BB962C8B-B14F-4D97-AF65-F5344CB8AC3E}">
        <p14:creationId xmlns:p14="http://schemas.microsoft.com/office/powerpoint/2010/main" val="291697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7A583F-5264-4488-AD73-314A4A08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81" y="1069531"/>
            <a:ext cx="10515600" cy="3788605"/>
          </a:xfrm>
        </p:spPr>
        <p:txBody>
          <a:bodyPr>
            <a:noAutofit/>
          </a:bodyPr>
          <a:lstStyle/>
          <a:p>
            <a:r>
              <a:rPr lang="ru-RU" sz="2400" dirty="0" smtClean="0"/>
              <a:t>95% состава каждого крема </a:t>
            </a:r>
            <a:r>
              <a:rPr lang="en-US" sz="2400" dirty="0" smtClean="0"/>
              <a:t>Swedish Beauty </a:t>
            </a:r>
            <a:r>
              <a:rPr lang="ru-RU" sz="2400" dirty="0" smtClean="0"/>
              <a:t>– это натуральные компоненты в высокотехнологичных формулах.</a:t>
            </a:r>
            <a:endParaRPr lang="en-US" sz="2400" dirty="0"/>
          </a:p>
          <a:p>
            <a:r>
              <a:rPr lang="ru-RU" sz="2400" dirty="0" smtClean="0"/>
              <a:t>Значительно повышает </a:t>
            </a:r>
            <a:r>
              <a:rPr lang="ru-RU" sz="2400" dirty="0" err="1" smtClean="0"/>
              <a:t>гипоаллергенность</a:t>
            </a:r>
            <a:r>
              <a:rPr lang="ru-RU" sz="2400" dirty="0" smtClean="0"/>
              <a:t> кремов сложность раскрывающихся отдушек</a:t>
            </a:r>
            <a:r>
              <a:rPr lang="ru-RU" sz="2400" dirty="0"/>
              <a:t>:</a:t>
            </a:r>
            <a:r>
              <a:rPr lang="ru-RU" sz="2400" dirty="0" smtClean="0"/>
              <a:t> вместо того, чтобы добавить больше порцию аромата производитель усложняет его, аромат раскрывается на коже, как элитный парфюм, но при этом кремы не </a:t>
            </a:r>
            <a:r>
              <a:rPr lang="ru-RU" sz="2400" dirty="0" err="1" smtClean="0"/>
              <a:t>фотоаллергичны</a:t>
            </a:r>
            <a:r>
              <a:rPr lang="ru-RU" sz="2400" dirty="0" smtClean="0"/>
              <a:t>.  </a:t>
            </a:r>
            <a:endParaRPr lang="en-US" sz="2400" dirty="0"/>
          </a:p>
          <a:p>
            <a:r>
              <a:rPr lang="ru-RU" sz="2400" dirty="0" smtClean="0"/>
              <a:t>Высокое качество и этичность компонентов. Даже такие распространённые компоненты, как алоэ вера и глицерин, в </a:t>
            </a:r>
            <a:r>
              <a:rPr lang="en-US" sz="2400" dirty="0" smtClean="0"/>
              <a:t>Swedish Beauty </a:t>
            </a:r>
            <a:r>
              <a:rPr lang="ru-RU" sz="2400" dirty="0" smtClean="0"/>
              <a:t>используются только пищевого назначения, а значит – самой высокой степени очистки, т.е. не менее 99,7%.</a:t>
            </a:r>
            <a:r>
              <a:rPr lang="ru-RU" sz="2400" dirty="0"/>
              <a:t/>
            </a:r>
            <a:br>
              <a:rPr lang="ru-RU" sz="2400" dirty="0"/>
            </a:b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 txBox="1">
            <a:spLocks/>
          </p:cNvSpPr>
          <p:nvPr/>
        </p:nvSpPr>
        <p:spPr>
          <a:xfrm>
            <a:off x="319826" y="0"/>
            <a:ext cx="3644721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Компоненты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0" name="Picture 6" descr="http://natural-supply.com/image/cache/data/Natural%20supply/glycerin-200x200.jpg">
            <a:extLst>
              <a:ext uri="{FF2B5EF4-FFF2-40B4-BE49-F238E27FC236}">
                <a16:creationId xmlns="" xmlns:a16="http://schemas.microsoft.com/office/drawing/2014/main" id="{E77E4FC0-8E7D-4D40-B692-4F41ACEE0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5282"/>
          <a:stretch/>
        </p:blipFill>
        <p:spPr bwMode="auto">
          <a:xfrm rot="21366410">
            <a:off x="3195683" y="4211811"/>
            <a:ext cx="1213563" cy="1740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raw aloe plant">
            <a:extLst>
              <a:ext uri="{FF2B5EF4-FFF2-40B4-BE49-F238E27FC236}">
                <a16:creationId xmlns="" xmlns:a16="http://schemas.microsoft.com/office/drawing/2014/main" id="{87768F56-83D4-436B-8089-70AED040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573">
            <a:off x="7326890" y="4223106"/>
            <a:ext cx="1834231" cy="1834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0FDEEDEB-F691-4B31-BF71-B924984C5AB6}"/>
              </a:ext>
            </a:extLst>
          </p:cNvPr>
          <p:cNvGrpSpPr/>
          <p:nvPr/>
        </p:nvGrpSpPr>
        <p:grpSpPr>
          <a:xfrm>
            <a:off x="3964547" y="4672602"/>
            <a:ext cx="3608230" cy="1822383"/>
            <a:chOff x="2916680" y="3266859"/>
            <a:chExt cx="5747212" cy="2866768"/>
          </a:xfrm>
        </p:grpSpPr>
        <p:pic>
          <p:nvPicPr>
            <p:cNvPr id="8" name="Picture 5">
              <a:extLst>
                <a:ext uri="{FF2B5EF4-FFF2-40B4-BE49-F238E27FC236}">
                  <a16:creationId xmlns="" xmlns:a16="http://schemas.microsoft.com/office/drawing/2014/main" id="{C3A579D6-5163-4335-AE13-1FF12A43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1686" y="3579015"/>
              <a:ext cx="2252206" cy="2242457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="" xmlns:a16="http://schemas.microsoft.com/office/drawing/2014/main" id="{A66EA771-990F-49EC-9EAD-1BF1248CC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680" y="3266859"/>
              <a:ext cx="2866768" cy="2866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03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Гипоаллергенный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стимулятор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загара с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формулой интенсивного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Сверхзаботливый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уход и защита от внешних загрязнений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кожи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;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чувствительной и реакционной кожи, склонной к раздражениям и проявлениям аллергии;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жителей мегаполисов и регионов со сложной экологической обстановкой.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Формула интенсивного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усилит насыщенность собственного загара, добавит благородную глубину оттенку и скорректирует возможную красноту. Состоит только из природных компонентов: экстракт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аннато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и карамель воздействуют мгновенно, а вытяжка из сахарного тростника проявляет окончательный результат загара через 4 – 8 часов и фиксирует оттенок.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Барьерный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бустер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противодействует закупориванию пор кожи, которые расширяются от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термовоздействия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 процессе загара, и защищает их от внешних загрязнителей, таких как пыль и городской смог в воздухе, токсины.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обеспечивают заботливый уход за кожей, защищают её от обезвоживания и помогают получить максимально равномерное проявление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Экстракт коры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квиллайи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оказывает антибактериальное, противовоспалительное и успокаивающее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действие на кожу.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Органический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появление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97D03D9C-7C20-433A-A714-4E0F3CC2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52" y="1022630"/>
            <a:ext cx="3684209" cy="54564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3" y="5153499"/>
            <a:ext cx="461401" cy="371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5"/>
            <a:ext cx="9453093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  <p:sp>
        <p:nvSpPr>
          <p:cNvPr id="16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</p:spTree>
    <p:extLst>
      <p:ext uri="{BB962C8B-B14F-4D97-AF65-F5344CB8AC3E}">
        <p14:creationId xmlns:p14="http://schemas.microsoft.com/office/powerpoint/2010/main" val="90216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631911" y="1094110"/>
            <a:ext cx="10946196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Кожа </a:t>
            </a:r>
            <a:r>
              <a:rPr lang="ru-RU" sz="1600" dirty="0">
                <a:solidFill>
                  <a:srgbClr val="212121"/>
                </a:solidFill>
                <a:latin typeface="inherit"/>
              </a:rPr>
              <a:t>жителей городов под микроскопом выглядит, как поле битвы - чувствительная, сухая, испещренная микротрещинами, склонная к появлению </a:t>
            </a:r>
            <a:r>
              <a:rPr lang="ru-RU" sz="1600" dirty="0" err="1">
                <a:solidFill>
                  <a:srgbClr val="212121"/>
                </a:solidFill>
                <a:latin typeface="inherit"/>
              </a:rPr>
              <a:t>акне</a:t>
            </a:r>
            <a:r>
              <a:rPr lang="ru-RU" sz="1600" dirty="0">
                <a:solidFill>
                  <a:srgbClr val="212121"/>
                </a:solidFill>
                <a:latin typeface="inherit"/>
              </a:rPr>
              <a:t>, </a:t>
            </a:r>
            <a:r>
              <a:rPr lang="ru-RU" sz="1600" dirty="0" err="1">
                <a:solidFill>
                  <a:srgbClr val="212121"/>
                </a:solidFill>
                <a:latin typeface="inherit"/>
              </a:rPr>
              <a:t>комедонов</a:t>
            </a:r>
            <a:r>
              <a:rPr lang="ru-RU" sz="1600" dirty="0">
                <a:solidFill>
                  <a:srgbClr val="212121"/>
                </a:solidFill>
                <a:latin typeface="inherit"/>
              </a:rPr>
              <a:t> и пигментации. </a:t>
            </a:r>
            <a:endParaRPr lang="ru-RU" sz="1600" dirty="0" smtClean="0">
              <a:solidFill>
                <a:srgbClr val="212121"/>
              </a:solidFill>
              <a:latin typeface="inherit"/>
            </a:endParaRPr>
          </a:p>
          <a:p>
            <a:pPr marL="0" lvl="0" indent="0" algn="ctr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Всё </a:t>
            </a:r>
            <a:r>
              <a:rPr lang="ru-RU" sz="1600" dirty="0">
                <a:solidFill>
                  <a:srgbClr val="212121"/>
                </a:solidFill>
                <a:latin typeface="inherit"/>
              </a:rPr>
              <a:t>это реакция на влияние неблагоприятных условий окружающей среды</a:t>
            </a: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b="1" dirty="0" smtClean="0">
                <a:solidFill>
                  <a:srgbClr val="212121"/>
                </a:solidFill>
                <a:latin typeface="inherit"/>
              </a:rPr>
              <a:t>Основная идея создания нового </a:t>
            </a:r>
            <a:r>
              <a:rPr lang="ru-RU" sz="1600" b="1" dirty="0" err="1" smtClean="0">
                <a:solidFill>
                  <a:srgbClr val="212121"/>
                </a:solidFill>
                <a:latin typeface="inherit"/>
              </a:rPr>
              <a:t>гипоаллергенного</a:t>
            </a:r>
            <a:r>
              <a:rPr lang="ru-RU" sz="1600" b="1" dirty="0" smtClean="0">
                <a:solidFill>
                  <a:srgbClr val="212121"/>
                </a:solidFill>
                <a:latin typeface="inherit"/>
              </a:rPr>
              <a:t> активатора для загара лица – объединить свойства: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           эффективной стимуляции образования меланина;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 smtClean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           высокой степени защиты от обезвоживания;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 smtClean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           и барьера от загрязнений окружающей среды, 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600" dirty="0" smtClean="0">
                <a:solidFill>
                  <a:srgbClr val="212121"/>
                </a:solidFill>
                <a:latin typeface="inherit"/>
              </a:rPr>
              <a:t>           таких как пыль, городской смог и токсины.</a:t>
            </a: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6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8" name="Picture 2" descr="Image result for skincare technology anti-pollution">
            <a:extLst>
              <a:ext uri="{FF2B5EF4-FFF2-40B4-BE49-F238E27FC236}">
                <a16:creationId xmlns="" xmlns:a16="http://schemas.microsoft.com/office/drawing/2014/main" id="{FFBDBC4E-DCF5-4AFD-B789-2A52EBF8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31" y="2529183"/>
            <a:ext cx="4853276" cy="3238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5"/>
            <a:ext cx="9269472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Face Intensifier</a:t>
            </a:r>
          </a:p>
        </p:txBody>
      </p:sp>
      <p:sp>
        <p:nvSpPr>
          <p:cNvPr id="18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895BB653-3AB6-457F-B323-966199E6A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21944" r="23037" b="10557"/>
          <a:stretch/>
        </p:blipFill>
        <p:spPr>
          <a:xfrm>
            <a:off x="5987754" y="3456572"/>
            <a:ext cx="1474153" cy="2356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855365-93AD-48F3-8FD8-D9F28E5840A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787099" y="2579354"/>
            <a:ext cx="467407" cy="476071"/>
          </a:xfrm>
          <a:prstGeom prst="flowChartConnector">
            <a:avLst/>
          </a:prstGeom>
          <a:solidFill>
            <a:srgbClr val="D3DFF7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5855365-93AD-48F3-8FD8-D9F28E5840A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787099" y="3369136"/>
            <a:ext cx="467407" cy="476071"/>
          </a:xfrm>
          <a:prstGeom prst="flowChartConnector">
            <a:avLst/>
          </a:prstGeom>
          <a:solidFill>
            <a:srgbClr val="D3DFF7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/>
              <a:t>2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855365-93AD-48F3-8FD8-D9F28E5840A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787099" y="4158918"/>
            <a:ext cx="467407" cy="476071"/>
          </a:xfrm>
          <a:prstGeom prst="flowChartConnector">
            <a:avLst/>
          </a:prstGeom>
          <a:solidFill>
            <a:srgbClr val="D3DFF7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/>
              <a:t>3</a:t>
            </a:r>
            <a:endParaRPr lang="en-US" sz="1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872766" y="3456572"/>
            <a:ext cx="283335" cy="26542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267208" y="3168203"/>
            <a:ext cx="141667" cy="28836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213925" y="3493974"/>
            <a:ext cx="247982" cy="25377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6950782" y="3174148"/>
            <a:ext cx="180009" cy="30282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78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24" y="489397"/>
            <a:ext cx="4526201" cy="58428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Тирозин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Олеиновая кислота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Пигментообразующие пептиды</a:t>
            </a:r>
            <a:r>
              <a:rPr lang="en-US" sz="24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инновационный активатор загара, обеспечивает плотность, яркость собственного оттенка и очень стойкий результат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 smtClean="0">
              <a:solidFill>
                <a:srgbClr val="06845D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5"/>
            <a:ext cx="9269472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Face Intensifier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10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активатор загара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76" y="4152332"/>
            <a:ext cx="1484249" cy="1484249"/>
          </a:xfrm>
          <a:prstGeom prst="rect">
            <a:avLst/>
          </a:prstGeom>
        </p:spPr>
      </p:pic>
      <p:sp>
        <p:nvSpPr>
          <p:cNvPr id="14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</p:spTree>
    <p:extLst>
      <p:ext uri="{BB962C8B-B14F-4D97-AF65-F5344CB8AC3E}">
        <p14:creationId xmlns:p14="http://schemas.microsoft.com/office/powerpoint/2010/main" val="319842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31911" y="1094110"/>
            <a:ext cx="8280270" cy="4830172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Гипоаллергенный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активатор загара для лица.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Сверхзаботливый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уход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 защита от внешних загрязнений. 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Подходит на любом этапе программы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загара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и для краткосрочных сеансов;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чувствительной и реакционной кожи, склонной к раздражениям и проявлениям аллергии;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жителей мегаполисов и регионов со сложной экологической обстановкой.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Пигментообразующие пептиды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повышают природную восприимчивость кожи к загару и являются ультрасовременным активатором выработки меланина; даже за короткий сеанс способны сформировать видимый и очень стойкий результат, обеспечивают плотность и яркость собственного оттенка.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Тирозин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и олеиновая кислота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ускоряют адаптацию ультрафиолета и естественный процесс пигментации кожи, что позволяет повысить эффективность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сеанса загара, тем самым снижая риск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получения ожога.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Барьерный бустер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противодействует закупориванию пор кожи, которые расширяются от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термовоздействия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 процессе загара, и защищает их от внешних загрязнителей, таких как пыль и городской смог в воздухе, токсины.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микромасла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обеспечивают заботливый уход за кожей, защищают её от обезвоживания и помогают получить максимально равномерное проявление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загара, а также помогают сохранить эффект филлеров и инъекционной косметологии.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египетского огурца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нормализует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работу сальных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желез, сужает поры и заживляет микроповреждения.</a:t>
            </a: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Декстран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стимулирует рост молекул коллагена и эластина, обладает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противоотёчным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действием, улучшает микроциркуляцию в поверхностных сосудах, препятствует появлению покраснений и аллергических реакций на коже.</a:t>
            </a:r>
            <a:br>
              <a:rPr lang="ru-RU" sz="1200" dirty="0">
                <a:solidFill>
                  <a:srgbClr val="212121"/>
                </a:solidFill>
                <a:latin typeface="inherit"/>
              </a:rPr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Органический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появление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происхождения, </a:t>
            </a:r>
            <a:endParaRPr lang="ru-RU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2" y="5438647"/>
            <a:ext cx="461401" cy="37126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895BB653-3AB6-457F-B323-966199E6A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21944" r="23037" b="10557"/>
          <a:stretch/>
        </p:blipFill>
        <p:spPr>
          <a:xfrm>
            <a:off x="9438134" y="2508437"/>
            <a:ext cx="2281444" cy="3720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6316" t="61692" r="35789" b="23730"/>
          <a:stretch/>
        </p:blipFill>
        <p:spPr>
          <a:xfrm>
            <a:off x="11285037" y="5287617"/>
            <a:ext cx="906963" cy="941563"/>
          </a:xfrm>
          <a:prstGeom prst="rect">
            <a:avLst/>
          </a:prstGeom>
        </p:spPr>
      </p:pic>
      <p:sp>
        <p:nvSpPr>
          <p:cNvPr id="19" name="Double Wave 3">
            <a:extLst>
              <a:ext uri="{FF2B5EF4-FFF2-40B4-BE49-F238E27FC236}">
                <a16:creationId xmlns="" xmlns:a16="http://schemas.microsoft.com/office/drawing/2014/main" id="{50257C0B-708F-48DB-B1E7-2E72B82DB7F7}"/>
              </a:ext>
            </a:extLst>
          </p:cNvPr>
          <p:cNvSpPr/>
          <p:nvPr/>
        </p:nvSpPr>
        <p:spPr>
          <a:xfrm>
            <a:off x="9269471" y="34963"/>
            <a:ext cx="2922529" cy="695265"/>
          </a:xfrm>
          <a:prstGeom prst="doubleWave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scafina Low" panose="02000000000000000000" pitchFamily="50" charset="0"/>
              </a:rPr>
              <a:t>NEW 2020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5"/>
            <a:ext cx="9269472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Botanica Pollution Protection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Face Intensifier</a:t>
            </a:r>
          </a:p>
        </p:txBody>
      </p:sp>
    </p:spTree>
    <p:extLst>
      <p:ext uri="{BB962C8B-B14F-4D97-AF65-F5344CB8AC3E}">
        <p14:creationId xmlns:p14="http://schemas.microsoft.com/office/powerpoint/2010/main" val="244718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4" y="1922783"/>
            <a:ext cx="11566248" cy="39036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Коллекция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2985D2-470C-4243-A159-E83AA85C171A}"/>
              </a:ext>
            </a:extLst>
          </p:cNvPr>
          <p:cNvSpPr txBox="1">
            <a:spLocks/>
          </p:cNvSpPr>
          <p:nvPr/>
        </p:nvSpPr>
        <p:spPr>
          <a:xfrm>
            <a:off x="548206" y="3255236"/>
            <a:ext cx="3596680" cy="77972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7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Z:\AG\Branding\AG_SB_JW Branding\Common\Swedish Beauty\2017\Renderings\Bottles\Love Boho Intensifier\SB17LoveBoho_Intensifier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8193" r="16609" b="1690"/>
          <a:stretch/>
        </p:blipFill>
        <p:spPr bwMode="auto">
          <a:xfrm>
            <a:off x="9886407" y="669442"/>
            <a:ext cx="1377741" cy="5522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Пептиды меди </a:t>
            </a:r>
            <a:endParaRPr lang="ru-RU" sz="2400" b="1" dirty="0" smtClean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помогают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эффективнее вырабатывать меланин и коллаген, способствуют разглаживанию рубцовой ткани изнутри (заживляют поврежденную коллагеновую и </a:t>
            </a:r>
            <a:r>
              <a:rPr lang="ru-RU" sz="2400" dirty="0" err="1">
                <a:solidFill>
                  <a:srgbClr val="212121"/>
                </a:solidFill>
                <a:latin typeface="inherit"/>
              </a:rPr>
              <a:t>эластиновую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 ткань).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уникальный активатор загара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203066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Intensifier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7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Биоактивный стимулятор собственного загара.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Глубокое увлажнение и свежий вид кожи.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Подходит на любом этапе программы загара, особенно рекомендуется в начале;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при наличии татуировок.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Пептиды меди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представляют наибольшую ценность именно для клеток кожи, помогают эффективнее вырабатывать меланин и коллаген, способствуют разглаживанию рубцовой ткани изнутри (заживляют поврежденную коллагеновую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эластиновую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ткань).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Декстран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стимулирует рост молекул коллагена и эластина, обладает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противоотёчным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действием, улучшает микроциркуляцию в поверхностных сосудах, препятствует появлению покраснений и аллергических реакций на коже.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Увлажняющее действие натурального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сафлорового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масла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значительно усиливает содержание в креме мочевины, обладающей непревзойдённым смягчающим кожу свойством, что позволяет достичь идеальной равномерности оттенка загара и защитить пигмент татуировок от выцветания. 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плодов папайи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насыщает кожу витаминами, регулирует работу сальных желёз, а также придаёт оттенку загара максимальную сочность и яркость, препятствуя при этом возникновению пигментных пятен.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Соль мёртвого моря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упругость кожи, улучшает её защитные функции и заживляет мелкие несовершенства.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возникновение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95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3" y="5138671"/>
            <a:ext cx="461401" cy="371267"/>
          </a:xfrm>
          <a:prstGeom prst="rect">
            <a:avLst/>
          </a:prstGeom>
        </p:spPr>
      </p:pic>
      <p:pic>
        <p:nvPicPr>
          <p:cNvPr id="11" name="Picture 4" descr="Z:\AG\Branding\AG_SB_JW Branding\Common\Swedish Beauty\2017\Renderings\Bottles\Love Boho Intensifier\SB17LoveBoho_Intensifier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8193" r="16609" b="1690"/>
          <a:stretch/>
        </p:blipFill>
        <p:spPr bwMode="auto">
          <a:xfrm>
            <a:off x="9886407" y="669442"/>
            <a:ext cx="1377741" cy="5522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203066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Intensifier</a:t>
            </a:r>
          </a:p>
        </p:txBody>
      </p:sp>
    </p:spTree>
    <p:extLst>
      <p:ext uri="{BB962C8B-B14F-4D97-AF65-F5344CB8AC3E}">
        <p14:creationId xmlns:p14="http://schemas.microsoft.com/office/powerpoint/2010/main" val="188651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ve BohoÃÂ® Natural Bronz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59" y="180305"/>
            <a:ext cx="2159435" cy="61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Карамель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Экстракт индиго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+ фиксатор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1" y="0"/>
            <a:ext cx="5898525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Natural Bronzer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Биоактивный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-корректор мгновенного действия.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Глубокое увлажнение и свежий вид кожи.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для коррекции оттенка, если кожа склонна к покраснению даже при умеренном воздействии ультрафиолета;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при наличии татуировок.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 устойчивого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использует только природные компоненты для коррекции оттенка загара, мгновенно придаёт ему насыщенность и глубину, помогает скрыть мелкие несовершенства кожи.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Масло листьев чабреца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обладает уникальными дезинфицирующими свойствами и эффективно заживляет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микровоспаления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на коже.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Увлажняющее действие натурального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сафлорового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масла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значительно усиливает содержание в креме мочевины, обладающей непревзойдённым смягчающим кожу свойством, что позволяет достичь идеальной равномерности оттенка загара и защитить пигмент татуировок от выцветания. 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плодов папайи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насыщает кожу витаминами, регулирует работу сальных желёз, а также придаёт оттенку загара максимальную сочность и яркость, препятствуя при этом возникновению пигментных пятен.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Соль мёртвого моря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упругость кожи, улучшает её защитные функции и заживляет мелкие несовершенства.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возникновение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95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3" y="4984125"/>
            <a:ext cx="461401" cy="371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1" y="0"/>
            <a:ext cx="5898525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Natural Bronzer</a:t>
            </a:r>
          </a:p>
        </p:txBody>
      </p:sp>
      <p:pic>
        <p:nvPicPr>
          <p:cNvPr id="8" name="Picture 2" descr="Love BohoÃÂ® Natural Bronz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59" y="180305"/>
            <a:ext cx="2159435" cy="61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3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Пептиды меди </a:t>
            </a:r>
            <a:endParaRPr lang="en-US" sz="2400" b="1" dirty="0" smtClean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помогают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эффективнее вырабатывать меланин и коллаген, способствуют разглаживанию рубцовой ткани изнутри (заживляют поврежденную коллагеновую и </a:t>
            </a:r>
            <a:r>
              <a:rPr lang="ru-RU" sz="2400" dirty="0" err="1">
                <a:solidFill>
                  <a:srgbClr val="212121"/>
                </a:solidFill>
                <a:latin typeface="inherit"/>
              </a:rPr>
              <a:t>эластиновую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 ткань).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Небольшая порция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ДГА</a:t>
            </a:r>
            <a:r>
              <a:rPr lang="en-US" sz="24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(глубина и фиксация оттенка)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уникальный активатор загара </a:t>
            </a:r>
            <a:endParaRPr lang="en-US" sz="2400" b="1" i="1" dirty="0" smtClean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</a:t>
            </a: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+ ДГА</a:t>
            </a:r>
          </a:p>
          <a:p>
            <a:pPr algn="ctr"/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5003" y="0"/>
            <a:ext cx="6516709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  <p:pic>
        <p:nvPicPr>
          <p:cNvPr id="13" name="Picture 5" descr="Z:\AG\Branding\AG_SB_JW Branding\Common\Swedish Beauty\2017\Renderings\Bottles\Love Boho Bronzer\SB17LoveBoho_Bronzer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7680" r="16667" b="1951"/>
          <a:stretch/>
        </p:blipFill>
        <p:spPr bwMode="auto">
          <a:xfrm>
            <a:off x="9875863" y="649171"/>
            <a:ext cx="1398825" cy="5563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14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4271" y="5602310"/>
            <a:ext cx="7967730" cy="1255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723" y="5532437"/>
            <a:ext cx="812227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Специальные продукты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/>
            </a:r>
            <a:b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</a:b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                                     Swedish Beauty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4" name="Picture 2" descr="Tingle Dro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2" y="3593205"/>
            <a:ext cx="744045" cy="20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 close up of a box&#10;&#10;Description generated with high confidence">
            <a:extLst>
              <a:ext uri="{FF2B5EF4-FFF2-40B4-BE49-F238E27FC236}">
                <a16:creationId xmlns="" xmlns:a16="http://schemas.microsoft.com/office/drawing/2014/main" id="{5E62FA41-B64C-48B1-B2AF-95C8ABB2D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24" y="2446986"/>
            <a:ext cx="3058367" cy="4076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625" y="4331963"/>
            <a:ext cx="437793" cy="116553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20" y="4432578"/>
            <a:ext cx="437793" cy="1165538"/>
          </a:xfrm>
          <a:prstGeom prst="rect">
            <a:avLst/>
          </a:prstGeom>
        </p:spPr>
      </p:pic>
      <p:pic>
        <p:nvPicPr>
          <p:cNvPr id="8" name="Picture 2" descr="Tingle Dro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2" y="3469078"/>
            <a:ext cx="744045" cy="20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0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AG\Branding\AG_SB_JW Branding\Common\Swedish Beauty\2017\Renderings\Bottles\Love Boho Bronzer\SB17LoveBoho_Bronzer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7680" r="16667" b="1951"/>
          <a:stretch/>
        </p:blipFill>
        <p:spPr bwMode="auto">
          <a:xfrm>
            <a:off x="9875863" y="649171"/>
            <a:ext cx="1398825" cy="5563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881687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Биоактивный стимулятор собственного загара с эффектом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Глубокое увлажнение и свежий вид кожи.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поддержания оттенка загара в перерывах или для придания большей насыщенности загара ножкам (как ежедневный уход);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повышения эффективности синтеза коллагена при посещении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при наличии татуировок.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Пептиды меди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представляют наибольшую ценность именно для клеток кожи, помогают эффективнее вырабатывать меланин и коллаген, способствуют разглаживанию рубцовой ткани изнутри (заживляют поврежденную коллагеновую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эластиновую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ткань).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 комбинированного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дополнит и подчеркнёт собственный оттенок загара, добавит насыщенности и глубины цвету кожи; без нежелательной желтизны.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Увлажняющее действие натурального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сафлорового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масла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значительно усиливает содержание в креме мочевины, обладающей непревзойдённым смягчающим кожу свойством, что позволяет достичь идеальной равномерности оттенка загара и защитить пигмент татуировок от выцветания. 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плодов папайи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насыщает кожу витаминами, регулирует работу сальных желёз, а также придаёт оттенку загара максимальную сочность и яркость, препятствуя при этом возникновению пигментных пятен.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Соль мёртвого моря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упругость кожи, улучшает её защитные функции и заживляет мелкие несовершенства.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Комплекс сахаромицетов с витамином 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как настоящий бальзам красоты, подчёркивает холёный и ухоженный внешний вид кожи здоровым сиянием.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возникновение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95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512159"/>
            <a:ext cx="461401" cy="3712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5003" y="0"/>
            <a:ext cx="6516709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DHA Bronzer</a:t>
            </a:r>
          </a:p>
        </p:txBody>
      </p:sp>
    </p:spTree>
    <p:extLst>
      <p:ext uri="{BB962C8B-B14F-4D97-AF65-F5344CB8AC3E}">
        <p14:creationId xmlns:p14="http://schemas.microsoft.com/office/powerpoint/2010/main" val="300294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ve BohoÃÂ® Positive Vibes DHA Bronz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04" y="194018"/>
            <a:ext cx="2172744" cy="61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Средняя порция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ДГА</a:t>
            </a:r>
            <a:r>
              <a:rPr lang="en-US" sz="24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(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чем темнее базовый загар, тем интенсивнее результат проявления; не уводит в желтизну оттенок даже при частом применении)</a:t>
            </a:r>
            <a:r>
              <a:rPr lang="ru-RU" sz="2400" dirty="0">
                <a:solidFill>
                  <a:srgbClr val="06845D"/>
                </a:solidFill>
                <a:latin typeface="Book Antiqua" panose="02040602050305030304" pitchFamily="18" charset="0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Карамель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стимулятор загара + ДГА </a:t>
            </a:r>
            <a:endParaRPr lang="en-US" sz="2400" b="1" i="1" dirty="0" smtClean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1" y="0"/>
            <a:ext cx="804929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Positive Vibes DHA Bronzer</a:t>
            </a:r>
          </a:p>
        </p:txBody>
      </p:sp>
    </p:spTree>
    <p:extLst>
      <p:ext uri="{BB962C8B-B14F-4D97-AF65-F5344CB8AC3E}">
        <p14:creationId xmlns:p14="http://schemas.microsoft.com/office/powerpoint/2010/main" val="231155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920323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Биоактивный стимулятор загара с проявляющимся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бронзированием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Глубокое увлажнение, свежий вид кожи, бархатный финиш.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поддержания оттенка загара в перерывах или для придания большей насыщенности загара ножкам (как ежедневный уход);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при наличии татуировок.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 проявляющегося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дополнит и подчеркнёт собственный оттенок загара, добавит насыщенности и глубины цвету кожи; без нежелательной желтизны. Степень интенсивности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базового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latin typeface="inherit"/>
              </a:rPr>
              <a:t>Композиция ценных органических масел</a:t>
            </a:r>
            <a:r>
              <a:rPr lang="ru-RU" sz="1200" dirty="0">
                <a:latin typeface="inherit"/>
              </a:rPr>
              <a:t> насыщает кожу полезными компонентами, предотвращает обезвоживание и помогает получить максимальную равномерность оттенка загара, а также защитить пигмент татуировок от выцветания под воздействием ультрафиолета.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плодов папайи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насыщает кожу витаминами, регулирует работу сальных желёз, а также придаёт оттенку загара максимальную сочность и яркость, препятствуя при этом возникновению пигментных пятен.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Соль мёртвого моря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упругость кожи, улучшает её защитные функции и заживляет мелкие несовершенства.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Экстракты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шиитаке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и огурца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освежают цвет кожи, оживляют её внешний вид и придают необычайно приятную бархатистость.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блокирует возникновение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95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3" y="5550796"/>
            <a:ext cx="461401" cy="3712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1" y="0"/>
            <a:ext cx="804929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Positive Vibes DHA Bronzer</a:t>
            </a:r>
          </a:p>
        </p:txBody>
      </p:sp>
      <p:pic>
        <p:nvPicPr>
          <p:cNvPr id="11" name="Picture 2" descr="Love BohoÃÂ® Positive Vibes DHA Bronz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04" y="194018"/>
            <a:ext cx="2172744" cy="61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0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14" y="629657"/>
            <a:ext cx="2065526" cy="56023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поддержание яркости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en-US" sz="2400" dirty="0" smtClean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через интенсивное увлажнение и смягчение поверхности кожного покрова (роговой слой, эпидермис)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Пептиды меди </a:t>
            </a:r>
            <a:endParaRPr lang="ru-RU" sz="2400" b="1" dirty="0" smtClean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dirty="0">
                <a:solidFill>
                  <a:srgbClr val="212121"/>
                </a:solidFill>
                <a:latin typeface="inherit"/>
              </a:rPr>
              <a:t>способствуют синтезу коллагена и разглаживанию рубцовой ткани изнутри (заживляют поврежденную коллагеновую и </a:t>
            </a:r>
            <a:r>
              <a:rPr lang="ru-RU" sz="2400" dirty="0" err="1">
                <a:solidFill>
                  <a:srgbClr val="212121"/>
                </a:solidFill>
                <a:latin typeface="inherit"/>
              </a:rPr>
              <a:t>эластиновую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 ткань).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ежедневный уход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29321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Free Spirit</a:t>
            </a:r>
          </a:p>
        </p:txBody>
      </p:sp>
    </p:spTree>
    <p:extLst>
      <p:ext uri="{BB962C8B-B14F-4D97-AF65-F5344CB8AC3E}">
        <p14:creationId xmlns:p14="http://schemas.microsoft.com/office/powerpoint/2010/main" val="336629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Биоактивный уход для ежедневного увлажнения кожи и сохранения яркости загара. 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Восстанавливает микрорельеф после любого вида эпиляций.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использовать сразу после принятия душа;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быстрого восстановления качества микрорельефа кожи после любого вида эпиляций;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отлично сохраняет и продлевает результат загара и автозагара;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дополняет и усиливает эффект от посещение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коллагенария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или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коллариума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(как домашний уход).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Увлажняющее действие натурального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сафлорового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и миндального масел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значительно усиливает содержание в креме мочевины, обладающей непревзойдённым смягчающим кожу свойством, при этом текстура крема остаётся лёгкой и нежной.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Специальная формула с пептидами меди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быстро заживляет микроповреждения после любого вида эпиляций и разглаживает микрорельеф кожи; стимулирует синтез собственного коллагена.</a:t>
            </a: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плодов папайи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насыщает кожу витаминами, регулирует работу сальных желёз, а также придаёт оттенку загара максимальную сочность и яркость.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Соль мёртвого моря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упругость кожи, улучшает её защитные функции и заживляет мелкие несовершенства.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</a:t>
            </a:r>
            <a:endParaRPr lang="en-US" sz="1200" dirty="0" smtClean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dirty="0">
                <a:solidFill>
                  <a:srgbClr val="212121"/>
                </a:solidFill>
                <a:latin typeface="inherit"/>
              </a:rPr>
              <a:t> </a:t>
            </a:r>
            <a:r>
              <a:rPr lang="en-US" sz="1200" dirty="0" smtClean="0">
                <a:solidFill>
                  <a:srgbClr val="212121"/>
                </a:solidFill>
                <a:latin typeface="inherit"/>
              </a:rPr>
              <a:t>            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95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% компонентов натурального происхождения.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430333"/>
            <a:ext cx="461401" cy="371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29321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Love </a:t>
            </a:r>
            <a:r>
              <a:rPr lang="en-US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Boho</a:t>
            </a:r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Free Spirit</a:t>
            </a:r>
          </a:p>
        </p:txBody>
      </p:sp>
      <p:pic>
        <p:nvPicPr>
          <p:cNvPr id="8" name="Picture 5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14" y="629657"/>
            <a:ext cx="2065526" cy="56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5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/>
          <a:stretch/>
        </p:blipFill>
        <p:spPr>
          <a:xfrm>
            <a:off x="970208" y="1470288"/>
            <a:ext cx="10251583" cy="43496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48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Коллекция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SHADES OF PINK</a:t>
            </a:r>
            <a:endParaRPr lang="en-US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E2985D2-470C-4243-A159-E83AA85C171A}"/>
              </a:ext>
            </a:extLst>
          </p:cNvPr>
          <p:cNvSpPr txBox="1">
            <a:spLocks/>
          </p:cNvSpPr>
          <p:nvPr/>
        </p:nvSpPr>
        <p:spPr>
          <a:xfrm>
            <a:off x="548206" y="3255236"/>
            <a:ext cx="3596680" cy="779725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0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5" b="96660" l="6074" r="95879">
                        <a14:foregroundMark x1="16269" y1="10019" x2="55531" y2="39218"/>
                        <a14:foregroundMark x1="70933" y1="14027" x2="64208" y2="39027"/>
                        <a14:foregroundMark x1="22993" y1="71756" x2="27983" y2="81393"/>
                        <a14:foregroundMark x1="50976" y1="71756" x2="49458" y2="78721"/>
                        <a14:foregroundMark x1="24946" y1="83683" x2="24946" y2="90458"/>
                        <a14:foregroundMark x1="71367" y1="81011" x2="67245" y2="91508"/>
                        <a14:foregroundMark x1="26030" y1="84351" x2="24946" y2="82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47" y="642115"/>
            <a:ext cx="2502660" cy="569009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en-US" sz="2400" dirty="0" smtClean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стимулятор загара</a:t>
            </a:r>
          </a:p>
          <a:p>
            <a:pPr algn="ctr"/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062" y="0"/>
            <a:ext cx="3979572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Dream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Активатор загара балансирующий деятельность сальных желез.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Подходит на любом этапе программы загара, особенно рекомендуется в начале;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       для загара на солнце в часы наименьшей активности (до 11.00, после 16.00).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супер – увлажнители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позаботятся о красивом внешнем виде кожи, равномерности оттенка загара и защите от обезвоживания верхнего слоя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latin typeface="inherit"/>
              </a:rPr>
              <a:t>Марокканское </a:t>
            </a:r>
            <a:r>
              <a:rPr lang="ru-RU" sz="1200" b="1" dirty="0" err="1">
                <a:latin typeface="inherit"/>
              </a:rPr>
              <a:t>аргановое</a:t>
            </a:r>
            <a:r>
              <a:rPr lang="ru-RU" sz="1200" b="1" dirty="0">
                <a:latin typeface="inherit"/>
              </a:rPr>
              <a:t> масло </a:t>
            </a:r>
            <a:r>
              <a:rPr lang="ru-RU" sz="1200" dirty="0">
                <a:latin typeface="inherit"/>
              </a:rPr>
              <a:t>оказывает мгновенный увлажняющий, противовоспалительный и питательный эффект, поддерживая водно-жировой баланс. Исключает закупоривание пор, которые расширяются от </a:t>
            </a:r>
            <a:r>
              <a:rPr lang="ru-RU" sz="1200" dirty="0" err="1">
                <a:latin typeface="inherit"/>
              </a:rPr>
              <a:t>термовоздействия</a:t>
            </a:r>
            <a:r>
              <a:rPr lang="ru-RU" sz="1200" dirty="0">
                <a:latin typeface="inherit"/>
              </a:rPr>
              <a:t> во время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Кокосовый сок и витамин 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обеспечивают антиоксидантную защиту кожи от преждевременного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Кофеин и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аллантоин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тонизируют кожу, повышают упругость, восстанавливают барьерные свойства и заживляют микроповреждения.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Пантенол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помогает быстро успокоить чувствительную кожу и снять возможные покраснения.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en-US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 Не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 err="1" smtClean="0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353060"/>
            <a:ext cx="461401" cy="3712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062" y="0"/>
            <a:ext cx="3979572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Dream</a:t>
            </a:r>
            <a:r>
              <a:rPr lang="en-US" sz="2800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5" b="96660" l="6074" r="95879">
                        <a14:foregroundMark x1="16269" y1="10019" x2="55531" y2="39218"/>
                        <a14:foregroundMark x1="70933" y1="14027" x2="64208" y2="39027"/>
                        <a14:foregroundMark x1="22993" y1="71756" x2="27983" y2="81393"/>
                        <a14:foregroundMark x1="50976" y1="71756" x2="49458" y2="78721"/>
                        <a14:foregroundMark x1="24946" y1="83683" x2="24946" y2="90458"/>
                        <a14:foregroundMark x1="71367" y1="81011" x2="67245" y2="91508"/>
                        <a14:foregroundMark x1="26030" y1="84351" x2="24946" y2="82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47" y="642115"/>
            <a:ext cx="2502660" cy="56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7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2" b="95320" l="3244" r="95038">
                        <a14:foregroundMark x1="33588" y1="43362" x2="66603" y2="47373"/>
                        <a14:foregroundMark x1="31679" y1="40306" x2="63550" y2="41643"/>
                        <a14:foregroundMark x1="41794" y1="40306" x2="40649" y2="64852"/>
                        <a14:foregroundMark x1="31679" y1="79847" x2="32443" y2="87488"/>
                        <a14:foregroundMark x1="68511" y1="79083" x2="66221" y2="8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54" y="489397"/>
            <a:ext cx="3081655" cy="613503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en-US" sz="2400" dirty="0" smtClean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Сок </a:t>
            </a:r>
            <a:r>
              <a:rPr lang="ru-RU" sz="2400" b="1" dirty="0">
                <a:solidFill>
                  <a:srgbClr val="212121"/>
                </a:solidFill>
                <a:latin typeface="inherit"/>
              </a:rPr>
              <a:t>и масло корицы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Меланин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стимулятор загара </a:t>
            </a:r>
            <a:endParaRPr lang="ru-RU" sz="2400" b="1" i="1" dirty="0" smtClean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9251" y="0"/>
            <a:ext cx="6207617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Cabana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2" y="4386298"/>
            <a:ext cx="1484249" cy="14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Активатор загара с устойчивым мгновенного действия бронзирующим комплексом.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Особенно рекомендуется для коррекции оттенка, если кожа склонна к покраснению даже при умеренном воздействии ультрафиолета;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загара на солнце в часы наименьшей активности (до 11.00, после 16.00).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и масло корицы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ускоряет кровообращение в поверхностных капиллярах и обменные процессы в тканях кожи, чем и оказывает мягкое, стимулирующее воздействие на более качественное и равномерное проявление загара, а также повышает плотность тургора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Бронзирующий комплекс из натуральных компонентов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моментально придаст яркость и насыщенность собственному оттенку загара, визуально выровняет мелкие несовершенства кожи и возможную красноту.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супер – увлажнители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позаботятся о красивом внешнем виде кожи, равномерности оттенка загара и защите от обезвоживания верхнего слоя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Нектар агавы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удерживает влагу в коже и способствует устойчивости оттенка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Экстракт ягод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ямбери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нейтрализует действие свободных радикалов, и благодаря своим вяжущим свойствам, сужает поры и обеспечивает антибактериальный эффект.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Кофеин и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аллантоин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тонизируют кожу, повышают упругость, восстанавливают барьерные свойства и заживляют микроповреждения.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Пантенол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помогает быстро успокоить чувствительную кожу и снять возможные покраснения.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675032"/>
            <a:ext cx="461401" cy="37126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2" b="95320" l="3244" r="95038">
                        <a14:foregroundMark x1="33588" y1="43362" x2="66603" y2="47373"/>
                        <a14:foregroundMark x1="31679" y1="40306" x2="63550" y2="41643"/>
                        <a14:foregroundMark x1="41794" y1="40306" x2="40649" y2="64852"/>
                        <a14:foregroundMark x1="31679" y1="79847" x2="32443" y2="87488"/>
                        <a14:foregroundMark x1="68511" y1="79083" x2="66221" y2="8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54" y="489397"/>
            <a:ext cx="3081655" cy="613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9251" y="0"/>
            <a:ext cx="6207617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</a:t>
            </a:r>
            <a:r>
              <a:rPr lang="en-US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Cabana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0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Стимулирование ускоренного и максимально равномерного 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(без пятен депигментации) формирования собственного пигмента меланина.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Усиление действия крема для загара 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(ярче проявляются </a:t>
            </a:r>
            <a:r>
              <a:rPr lang="ru-RU" sz="2400" dirty="0" err="1" smtClean="0">
                <a:solidFill>
                  <a:srgbClr val="212121"/>
                </a:solidFill>
                <a:latin typeface="inherit"/>
              </a:rPr>
              <a:t>бронзаторы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, которые содержит крем, дольше сохраняется эффект </a:t>
            </a:r>
            <a:r>
              <a:rPr lang="ru-RU" sz="2400" dirty="0" err="1" smtClean="0">
                <a:solidFill>
                  <a:srgbClr val="212121"/>
                </a:solidFill>
                <a:latin typeface="inherit"/>
              </a:rPr>
              <a:t>бронзирования</a:t>
            </a:r>
            <a:r>
              <a:rPr lang="ru-RU" sz="2400" dirty="0" smtClean="0">
                <a:solidFill>
                  <a:srgbClr val="212121"/>
                </a:solidFill>
                <a:latin typeface="inherit"/>
              </a:rPr>
              <a:t>). </a:t>
            </a:r>
            <a:endParaRPr lang="en-US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9" y="5325"/>
            <a:ext cx="10625071" cy="11811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Бета-</a:t>
            </a:r>
            <a:r>
              <a:rPr lang="ru-RU" dirty="0" err="1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каротиновый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бустер в ампулах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744755" y="6229181"/>
            <a:ext cx="3299103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40 шт. в упаковке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07" y="1826093"/>
            <a:ext cx="4624632" cy="45061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966" y="4946665"/>
            <a:ext cx="722763" cy="1924214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00513" y="5622284"/>
            <a:ext cx="722763" cy="19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06" l="2863" r="93893">
                        <a14:foregroundMark x1="32824" y1="87011" x2="31679" y2="78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3" y="494637"/>
            <a:ext cx="3064896" cy="612979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en-US" sz="2400" dirty="0" smtClean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Карамель</a:t>
            </a:r>
            <a:endParaRPr lang="en-US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Орех </a:t>
            </a:r>
            <a:r>
              <a:rPr lang="ru-RU" sz="2400" b="1" dirty="0" err="1">
                <a:solidFill>
                  <a:srgbClr val="212121"/>
                </a:solidFill>
                <a:latin typeface="inherit"/>
              </a:rPr>
              <a:t>кария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Небольшая порция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ДГА</a:t>
            </a:r>
            <a:r>
              <a:rPr lang="ru-RU" sz="2400" dirty="0">
                <a:solidFill>
                  <a:srgbClr val="212121"/>
                </a:solidFill>
                <a:latin typeface="inherit"/>
              </a:rPr>
              <a:t> (глубина и фиксация оттенка)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яркий 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endParaRPr lang="ru-RU" sz="2400" b="1" i="1" dirty="0" smtClean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+ ДГА</a:t>
            </a:r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  <a:p>
            <a:pPr algn="ctr"/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0" y="0"/>
            <a:ext cx="5872766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&amp; Proper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2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Яркий и насыщенный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для срочного результата загара.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поддержания оттенка загара в перерывах или для придания большей насыщенности загара ножкам (как ежедневный уход).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Уникальный бронзирующий комплекс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мгновенно добавит собственному оттенку загара несколько тонов, а через 2 -4 часа дополнительно проявится и зафиксируется. Не содержит искусственных красителей, не пачкается и не уходит в желтизну.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супер – увлажнители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позаботятся о красивом внешнем виде кожи, равномерности оттенка загара и защите от обезвоживания верхнего слоя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Сахарное пралине и мёд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обеспечивают питание кожи, насыщают витаминами и полезными элементами для придания красивого, холёного вида поверхности кожи, яркости оттенка загара и защиты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Кофеин и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аллантоин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тонизируют кожу, повышают упругость, восстанавливают барьерные свойства и заживляют микроповреждения.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069725"/>
            <a:ext cx="461401" cy="37126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06" l="2863" r="93893">
                        <a14:foregroundMark x1="32824" y1="87011" x2="31679" y2="78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3" y="494637"/>
            <a:ext cx="3064896" cy="61297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0" y="0"/>
            <a:ext cx="5872766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&amp; Proper</a:t>
            </a:r>
            <a:r>
              <a:rPr lang="en-US" sz="2800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™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9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3" y="494637"/>
            <a:ext cx="3074473" cy="612979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en-US" sz="2400" dirty="0" smtClean="0">
              <a:solidFill>
                <a:srgbClr val="FF7171"/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err="1" smtClean="0">
                <a:solidFill>
                  <a:srgbClr val="212121"/>
                </a:solidFill>
                <a:latin typeface="inherit"/>
              </a:rPr>
              <a:t>Тингл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 </a:t>
            </a:r>
            <a:endParaRPr lang="en-US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Карамель</a:t>
            </a:r>
            <a:endParaRPr lang="en-US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Чёрный грецкий орех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en-US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250</a:t>
            </a: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4029" y="5870547"/>
            <a:ext cx="694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тингл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+ мгновенный </a:t>
            </a:r>
            <a:r>
              <a:rPr lang="ru-RU" sz="2400" b="1" i="1" dirty="0" err="1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бронзинг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2400" b="1" i="1" dirty="0">
              <a:solidFill>
                <a:srgbClr val="33CCCC"/>
              </a:solidFill>
              <a:latin typeface="inherit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6372" y="0"/>
            <a:ext cx="619473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Diamond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8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8280270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Эффективный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тингл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, удваивающий результат загара.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Рекомендуется для подготовленной кожи, т.к. интенсивность результата проявления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зависит от исходного оттенка кожи;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очень срочного формирования оттенка или выравнивания следов от купальника;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прогресса загара ног.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Не рекомендуется применение в случае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варикоза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проблем с капиллярами.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Не рекомендуется для очень чувствительной кожи и не подходит для загара лица.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Формула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тингла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стимулирует кровообращение путём разогрева кожи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 Процесс загара сопровождается ощущением тепла и формированием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фотореактивного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румянца, который через 2-3 часа преобразуется в очень тёмный и насыщенный оттенок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Мгновенные натуральные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бронзаторы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дополнительно формируют более равномерный, глубокий оттенок загара, улучшают однородность и качество загара.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>
                <a:solidFill>
                  <a:srgbClr val="212121"/>
                </a:solidFill>
                <a:latin typeface="inherit"/>
              </a:rPr>
              <a:t>Органические супер – увлажнители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позаботятся о красивом внешнем виде кожи, равномерности оттенка загара и защите от обезвоживания верхнего слоя кожи.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Сок алоэ вера и зелёный чай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помогают восстановить кожу и обеспечивают качественную антиоксидантную защиту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Кофеин и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аллантоин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тонизируют кожу, повышают упругость, восстанавливают барьерные свойства и заживляют микроповреждения.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Пантенол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помогает быстро успокоить чувствительную кожу и снять возможные покраснения.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Ингибитор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препятствует возникновению специфического запаха после сеанса загара.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dirty="0" smtClean="0">
                <a:solidFill>
                  <a:srgbClr val="212121"/>
                </a:solidFill>
                <a:latin typeface="inherit"/>
              </a:rPr>
              <a:t>            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фототоксичен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фотоаллергичен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en-US" sz="1200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074277"/>
            <a:ext cx="461401" cy="371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33" y="494637"/>
            <a:ext cx="3074473" cy="61297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6372" y="0"/>
            <a:ext cx="6194738" cy="11811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Pink Diamond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0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1" y="1094110"/>
            <a:ext cx="7868146" cy="4804414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Кислородный стимулятор собственного оттенка загара с бета - каротином, предотвращающий появление «белых пятнышек» депигментации.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1 ампулу бустера встряхнуть и непосредственно перед сеансом нанести на свой любимый крем – активатор для загара или домашний уход, чтобы усилить его действие и зафиксировать оттенок;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для усиления яркости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в креме рекомендуется нанести предварительно содержимое ампулы на кожу, а уже поверх – крем с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бронзаторами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Перфтордекалин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помогает быстрее проникнуть вглубь эпидермиса другим активным компонентам средств для загара и обладает высокой способностью увеличивать содержание не только кислорода, но и влаги в коже, чем стимулирует проявление насыщенного и плотного оттенка даже если кожа плохо поддаётся пигментации (т.е. все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меланоциты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«успеют» выработать пигмент, исключает возможность появления «белых пятнышек» депигментации).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Повышает барьерные функции кожи и защищает от повреждений, индуцированных ультрафиолетовым излучением, содействует быстрому заживлению ссадин, ран, а также способствует уменьшение покраснений, связанных с заболеваниями кожи или эстетическими процедурами.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Бета – каротин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улучшает качество оттенка естественным образом, добавляет яркость загару без помощи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бронзаторов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нейтрализует возможную красноту.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Витамин 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усиливает антиоксидантную активность средства для загара, защищает кожу от фотостарения.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Кукурузное масло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идеально для ухода за чувствительной кожей, так как является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гипоаллергенным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не закупоривает поры и не препятствует свободному дыханию клеток. Этот «волшебный эликсир» способен проникать в более глубокие слои кожи, эффективно повышает её упругость и восстановительные функции, снимает воспаления и признаки усталости.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Без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отдушек. </a:t>
            </a:r>
          </a:p>
          <a:p>
            <a:pPr marL="0" indent="0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Некомедогенен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5357612"/>
            <a:ext cx="461401" cy="371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69" y="5325"/>
            <a:ext cx="10625071" cy="11811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Бета-</a:t>
            </a:r>
            <a:r>
              <a:rPr lang="ru-RU" dirty="0" err="1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каротиновый</a:t>
            </a:r>
            <a:r>
              <a:rPr lang="ru-RU" dirty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бустер в ампулах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07" y="1826093"/>
            <a:ext cx="4624632" cy="4506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00513" y="5622284"/>
            <a:ext cx="722763" cy="192421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F9A87BCB-A42F-4D35-AC34-3D3A087E1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966" y="4946665"/>
            <a:ext cx="722763" cy="19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8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631911" y="1094111"/>
            <a:ext cx="6004238" cy="3774103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формирование оттенка:</a:t>
            </a:r>
            <a:endParaRPr lang="en-US" sz="2400" b="1" i="1" dirty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Стимулирование удвоенного формирования собственного пигмента меланина за один сеанс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загара. 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>
                <a:solidFill>
                  <a:srgbClr val="212121"/>
                </a:solidFill>
                <a:latin typeface="inherit"/>
              </a:rPr>
              <a:t>Повышение стойкости </a:t>
            </a:r>
            <a:r>
              <a:rPr lang="ru-RU" sz="2400" b="1" dirty="0" smtClean="0">
                <a:solidFill>
                  <a:srgbClr val="212121"/>
                </a:solidFill>
                <a:latin typeface="inherit"/>
              </a:rPr>
              <a:t>оттенка</a:t>
            </a: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endParaRPr lang="ru-RU" sz="2400" b="1" dirty="0">
              <a:solidFill>
                <a:srgbClr val="212121"/>
              </a:solidFill>
              <a:latin typeface="inherit"/>
            </a:endParaRPr>
          </a:p>
          <a:p>
            <a:pPr marL="0" indent="0"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dirty="0" err="1" smtClean="0">
                <a:solidFill>
                  <a:srgbClr val="212121"/>
                </a:solidFill>
                <a:latin typeface="inherit"/>
              </a:rPr>
              <a:t>Детокс</a:t>
            </a:r>
            <a:endParaRPr lang="en-US" sz="2400" b="1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6372" y="5325"/>
            <a:ext cx="6989473" cy="11811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Тингл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-бустер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18254" y="6229181"/>
            <a:ext cx="1225604" cy="499831"/>
          </a:xfrm>
          <a:prstGeom prst="rect">
            <a:avLst/>
          </a:prstGeom>
          <a:ln w="57150">
            <a:solidFill>
              <a:srgbClr val="FF99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84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30 </a:t>
            </a:r>
            <a:r>
              <a:rPr lang="ru-RU" sz="2400" b="1" i="1" dirty="0">
                <a:solidFill>
                  <a:srgbClr val="33CCCC"/>
                </a:solidFill>
                <a:latin typeface="inherit"/>
                <a:cs typeface="Arial" panose="020B0604020202020204" pitchFamily="34" charset="0"/>
              </a:rPr>
              <a:t>мл</a:t>
            </a:r>
          </a:p>
        </p:txBody>
      </p:sp>
      <p:pic>
        <p:nvPicPr>
          <p:cNvPr id="9" name="Picture 2" descr="Tingle Drop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51" y="2045962"/>
            <a:ext cx="15906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753101" y="4512822"/>
            <a:ext cx="3287868" cy="1966274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endParaRPr lang="ru-RU" sz="2400" b="1" i="1" dirty="0" smtClean="0">
              <a:solidFill>
                <a:srgbClr val="FF99FF"/>
              </a:solidFill>
              <a:latin typeface="inheri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486400" algn="l"/>
              </a:tabLst>
            </a:pPr>
            <a:r>
              <a:rPr lang="ru-RU" sz="2400" b="1" i="1" dirty="0" smtClean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Первый </a:t>
            </a:r>
            <a:r>
              <a:rPr lang="ru-RU" sz="2400" b="1" i="1" dirty="0" err="1" smtClean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тингл</a:t>
            </a:r>
            <a:r>
              <a:rPr lang="ru-RU" sz="2400" b="1" i="1" dirty="0" smtClean="0">
                <a:solidFill>
                  <a:srgbClr val="FF99FF"/>
                </a:solidFill>
                <a:latin typeface="inherit"/>
                <a:cs typeface="Arial" panose="020B0604020202020204" pitchFamily="34" charset="0"/>
              </a:rPr>
              <a:t> без     дискомфортных ощущений и противопоказаний.</a:t>
            </a:r>
            <a:r>
              <a:rPr lang="ru-RU" sz="2400" b="1" dirty="0" smtClean="0">
                <a:solidFill>
                  <a:srgbClr val="06845D"/>
                </a:solidFill>
                <a:latin typeface="inheri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55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31910" y="1094110"/>
            <a:ext cx="8512089" cy="4673405"/>
          </a:xfrm>
          <a:prstGeom prst="rect">
            <a:avLst/>
          </a:prstGeom>
          <a:ln w="57150">
            <a:solidFill>
              <a:srgbClr val="33CCCC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endParaRPr lang="ru-RU" sz="1200" b="1" dirty="0" smtClean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Витаминный стимулятор загара нового поколения. </a:t>
            </a: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Первый </a:t>
            </a:r>
            <a:r>
              <a:rPr lang="ru-RU" sz="1200" b="1" dirty="0" err="1">
                <a:solidFill>
                  <a:srgbClr val="212121"/>
                </a:solidFill>
                <a:latin typeface="inherit"/>
              </a:rPr>
              <a:t>тингл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 без дискомфортных ощущений и противопоказаний.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dirty="0">
              <a:solidFill>
                <a:srgbClr val="212121"/>
              </a:solidFill>
              <a:latin typeface="inherit"/>
            </a:endParaRP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3 – 6 капель бустера добавляется в порцию крема для загара (10 – 15 мл крема) непосредственно перед сеансом.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r>
              <a:rPr lang="ru-RU" sz="1200" dirty="0">
                <a:solidFill>
                  <a:srgbClr val="212121"/>
                </a:solidFill>
                <a:latin typeface="inherit"/>
              </a:rPr>
              <a:t>Стимулятор не содержит классический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тингл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-компонент «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бензилникотинат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», поэтому не провоцирует как обычные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тингл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-кремы ощущения сильного покалывания, жжения, интенсивного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фотореактивного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румянца, а также реакций в виде «крапивницы» даже на чувствительной коже, и не противопоказан при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варикозе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близкорасположенной капиллярной сетке.  </a:t>
            </a:r>
          </a:p>
          <a:p>
            <a:pPr marL="285750" indent="-285750" defTabSz="914354">
              <a:spcBef>
                <a:spcPct val="20000"/>
              </a:spcBef>
              <a:tabLst>
                <a:tab pos="5486400" algn="l"/>
              </a:tabLst>
            </a:pPr>
            <a:endParaRPr lang="ru-RU" sz="1200" b="1" dirty="0">
              <a:solidFill>
                <a:srgbClr val="212121"/>
              </a:solidFill>
              <a:latin typeface="inherit"/>
            </a:endParaRPr>
          </a:p>
          <a:p>
            <a:pPr marL="0" indent="0" algn="ctr" defTabSz="914354">
              <a:spcBef>
                <a:spcPct val="20000"/>
              </a:spcBef>
              <a:buNone/>
              <a:tabLst>
                <a:tab pos="5486400" algn="l"/>
              </a:tabLst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Три витамина для глобализации эффекта любимого средства для загара и повышения стойкости оттенка: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Производная провитамина В3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по ощущениям – бережно согревает, а по действию - насыщает кислородом ткани, тем самым улучшая микроциркуляцию крови, чем и стимулирует образование большего количества меланина даже за короткий сеанс загара. А также усиливает выведение токсинов и избыточной жидкости, оказывая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противоотёчный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антицеллюлитный эффекты.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Витамин С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придаёт сочность и стойкость оттенку, повышает упругость кожи.</a:t>
            </a:r>
          </a:p>
          <a:p>
            <a:pPr marL="0" indent="0">
              <a:buNone/>
            </a:pPr>
            <a:r>
              <a:rPr lang="ru-RU" sz="1200" b="1" dirty="0">
                <a:solidFill>
                  <a:srgbClr val="212121"/>
                </a:solidFill>
                <a:latin typeface="inherit"/>
              </a:rPr>
              <a:t>Витамин Е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усиливает антиоксидантную активность средства для загара, защищает кожу от фотостарения.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Эко-</a:t>
            </a:r>
            <a:r>
              <a:rPr lang="ru-RU" sz="1200" b="1" dirty="0" err="1" smtClean="0">
                <a:solidFill>
                  <a:srgbClr val="212121"/>
                </a:solidFill>
                <a:latin typeface="inherit"/>
              </a:rPr>
              <a:t>френдли</a:t>
            </a: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состав 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без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глютена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 и </a:t>
            </a:r>
            <a:r>
              <a:rPr lang="ru-RU" sz="1200" dirty="0" err="1">
                <a:solidFill>
                  <a:srgbClr val="212121"/>
                </a:solidFill>
                <a:latin typeface="inherit"/>
              </a:rPr>
              <a:t>парабенов</a:t>
            </a:r>
            <a:r>
              <a:rPr lang="ru-RU" sz="1200" dirty="0">
                <a:solidFill>
                  <a:srgbClr val="212121"/>
                </a:solidFill>
                <a:latin typeface="inherit"/>
              </a:rPr>
              <a:t>, 95% компонентов натурального происхождения. </a:t>
            </a:r>
          </a:p>
          <a:p>
            <a:pPr mar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r>
              <a:rPr lang="ru-RU" sz="1200" b="1" dirty="0" smtClean="0">
                <a:solidFill>
                  <a:srgbClr val="212121"/>
                </a:solidFill>
                <a:latin typeface="inherit"/>
              </a:rPr>
              <a:t>             Без </a:t>
            </a:r>
            <a:r>
              <a:rPr lang="ru-RU" sz="1200" b="1" dirty="0">
                <a:solidFill>
                  <a:srgbClr val="212121"/>
                </a:solidFill>
                <a:latin typeface="inherit"/>
              </a:rPr>
              <a:t>отдушек.</a:t>
            </a:r>
            <a:endParaRPr lang="en-US" sz="1200" b="1" dirty="0">
              <a:solidFill>
                <a:srgbClr val="212121"/>
              </a:solidFill>
              <a:latin typeface="inherit"/>
            </a:endParaRPr>
          </a:p>
          <a:p>
            <a:pPr marL="0" lvl="0" indent="0" defTabSz="914354">
              <a:lnSpc>
                <a:spcPct val="100000"/>
              </a:lnSpc>
              <a:spcBef>
                <a:spcPct val="20000"/>
              </a:spcBef>
              <a:buNone/>
              <a:tabLst>
                <a:tab pos="5486400" algn="l"/>
              </a:tabLst>
              <a:defRPr/>
            </a:pPr>
            <a:endParaRPr lang="ru-RU" sz="1200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4" y="4868214"/>
            <a:ext cx="461401" cy="371267"/>
          </a:xfrm>
          <a:prstGeom prst="rect">
            <a:avLst/>
          </a:prstGeom>
        </p:spPr>
      </p:pic>
      <p:pic>
        <p:nvPicPr>
          <p:cNvPr id="6" name="Picture 2" descr="Tingle Drop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51" y="2045962"/>
            <a:ext cx="15906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E038287-30E9-49E8-B2BE-7DFE464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6372" y="5325"/>
            <a:ext cx="6989473" cy="11811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Тингл</a:t>
            </a:r>
            <a:r>
              <a:rPr lang="ru-RU" dirty="0" smtClean="0">
                <a:solidFill>
                  <a:srgbClr val="33CCCC"/>
                </a:solidFill>
                <a:latin typeface="Escafina Low" panose="02000000000000000000" pitchFamily="50" charset="0"/>
                <a:ea typeface="+mn-ea"/>
                <a:cs typeface="+mn-cs"/>
              </a:rPr>
              <a:t>-бустер</a:t>
            </a:r>
            <a:endParaRPr lang="en-US" sz="2800" dirty="0">
              <a:solidFill>
                <a:srgbClr val="33CCCC"/>
              </a:solidFill>
              <a:latin typeface="Escafina Low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4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10476</TotalTime>
  <Words>6216</Words>
  <Application>Microsoft Macintosh PowerPoint</Application>
  <PresentationFormat>Другой</PresentationFormat>
  <Paragraphs>734</Paragraphs>
  <Slides>63</Slides>
  <Notes>59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Специальные продукты                                        Swedish Beauty</vt:lpstr>
      <vt:lpstr>Бета-каротиновый бустер в ампулах</vt:lpstr>
      <vt:lpstr>Бета-каротиновый бустер в ампулах</vt:lpstr>
      <vt:lpstr>Тингл-бустер</vt:lpstr>
      <vt:lpstr>Тингл-бустер</vt:lpstr>
      <vt:lpstr>Sustain™ Face Bronzer</vt:lpstr>
      <vt:lpstr>Sustain™ Face Bronzer</vt:lpstr>
      <vt:lpstr>Forever Fun™ уход</vt:lpstr>
      <vt:lpstr>Forever Fun™ уход</vt:lpstr>
      <vt:lpstr>Aloe There уход</vt:lpstr>
      <vt:lpstr>Aloe There уход</vt:lpstr>
      <vt:lpstr>Aloe There гель для душа</vt:lpstr>
      <vt:lpstr>Aloe There гель для душа</vt:lpstr>
      <vt:lpstr>Коллекция                       WILD WATERS™</vt:lpstr>
      <vt:lpstr>Wild Waters™ Intensifier</vt:lpstr>
      <vt:lpstr>Wild Waters™ Intensifier</vt:lpstr>
      <vt:lpstr>Wild Waters™ DHA Bronzer</vt:lpstr>
      <vt:lpstr>Wild Waters™ DHA Bronzer</vt:lpstr>
      <vt:lpstr>Коллекция TANNING TONIC™</vt:lpstr>
      <vt:lpstr>Calming Tanning Tonic™</vt:lpstr>
      <vt:lpstr>Calming Tanning Tonic™</vt:lpstr>
      <vt:lpstr>Energizing Tanning Tonic™</vt:lpstr>
      <vt:lpstr>Energizing Tanning Tonic™</vt:lpstr>
      <vt:lpstr>Loving Tanning Tonic™</vt:lpstr>
      <vt:lpstr>Loving Tanning Tonic™</vt:lpstr>
      <vt:lpstr>Blissful Tanning Tonic™</vt:lpstr>
      <vt:lpstr>Blissful Tanning Tonic™</vt:lpstr>
      <vt:lpstr>Tranquil Tanning Tonic™ </vt:lpstr>
      <vt:lpstr>Tranquil Tanning Tonic™ </vt:lpstr>
      <vt:lpstr>Коллекция POLLUTION PROTECTION™</vt:lpstr>
      <vt:lpstr>Botanica Pollution Protection™ Intensifier</vt:lpstr>
      <vt:lpstr>Botanica Pollution Protection™ Intensifier</vt:lpstr>
      <vt:lpstr>Botanica Pollution Protection™ Natural Bronzer</vt:lpstr>
      <vt:lpstr>Botanica Pollution Protection™ Natural Bronzer</vt:lpstr>
      <vt:lpstr>Botanica Pollution Protection™ DHA Bronzer</vt:lpstr>
      <vt:lpstr>Botanica Pollution Protection™ DHA Bronzer</vt:lpstr>
      <vt:lpstr>Botanica Pollution Protection™ Face Intensifier</vt:lpstr>
      <vt:lpstr>Botanica Pollution Protection™ Face Intensifier</vt:lpstr>
      <vt:lpstr>Botanica Pollution Protection™ Face Intensifier</vt:lpstr>
      <vt:lpstr>Коллекция LOVE BOHO</vt:lpstr>
      <vt:lpstr>Love Boho Intensifier</vt:lpstr>
      <vt:lpstr>Love Boho Intensifier</vt:lpstr>
      <vt:lpstr>Love Boho Natural Bronzer</vt:lpstr>
      <vt:lpstr>Love Boho Natural Bronzer</vt:lpstr>
      <vt:lpstr>Love Boho DHA Bronzer</vt:lpstr>
      <vt:lpstr>Love Boho DHA Bronzer</vt:lpstr>
      <vt:lpstr>Love Boho Positive Vibes DHA Bronzer</vt:lpstr>
      <vt:lpstr>Love Boho Positive Vibes DHA Bronzer</vt:lpstr>
      <vt:lpstr>Love Boho Free Spirit</vt:lpstr>
      <vt:lpstr>Love Boho Free Spirit</vt:lpstr>
      <vt:lpstr>Коллекция SHADES OF PINK</vt:lpstr>
      <vt:lpstr>Pink Dream™</vt:lpstr>
      <vt:lpstr>Pink Dream™</vt:lpstr>
      <vt:lpstr>Pink Cabana™</vt:lpstr>
      <vt:lpstr>Pink Cabana™</vt:lpstr>
      <vt:lpstr>Pink &amp; Proper™</vt:lpstr>
      <vt:lpstr>Pink &amp; Proper™</vt:lpstr>
      <vt:lpstr>Pink Diamond</vt:lpstr>
      <vt:lpstr>Pink Diamond</vt:lpstr>
    </vt:vector>
  </TitlesOfParts>
  <Company>New Sunshine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Emily Qadri</dc:creator>
  <cp:lastModifiedBy>AM ВА</cp:lastModifiedBy>
  <cp:revision>684</cp:revision>
  <cp:lastPrinted>2017-08-08T18:00:29Z</cp:lastPrinted>
  <dcterms:created xsi:type="dcterms:W3CDTF">2016-06-20T16:59:30Z</dcterms:created>
  <dcterms:modified xsi:type="dcterms:W3CDTF">2020-02-06T08:31:21Z</dcterms:modified>
</cp:coreProperties>
</file>